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48"/>
  </p:notesMasterIdLst>
  <p:handoutMasterIdLst>
    <p:handoutMasterId r:id="rId49"/>
  </p:handoutMasterIdLst>
  <p:sldIdLst>
    <p:sldId id="351" r:id="rId4"/>
    <p:sldId id="550" r:id="rId5"/>
    <p:sldId id="507" r:id="rId6"/>
    <p:sldId id="402" r:id="rId7"/>
    <p:sldId id="403" r:id="rId8"/>
    <p:sldId id="394" r:id="rId9"/>
    <p:sldId id="482" r:id="rId10"/>
    <p:sldId id="509" r:id="rId11"/>
    <p:sldId id="502" r:id="rId12"/>
    <p:sldId id="506" r:id="rId13"/>
    <p:sldId id="503" r:id="rId14"/>
    <p:sldId id="504" r:id="rId15"/>
    <p:sldId id="505" r:id="rId16"/>
    <p:sldId id="488" r:id="rId17"/>
    <p:sldId id="489" r:id="rId18"/>
    <p:sldId id="508" r:id="rId19"/>
    <p:sldId id="492" r:id="rId20"/>
    <p:sldId id="493" r:id="rId21"/>
    <p:sldId id="494" r:id="rId22"/>
    <p:sldId id="497" r:id="rId23"/>
    <p:sldId id="499" r:id="rId24"/>
    <p:sldId id="554" r:id="rId25"/>
    <p:sldId id="553" r:id="rId26"/>
    <p:sldId id="559" r:id="rId27"/>
    <p:sldId id="511" r:id="rId28"/>
    <p:sldId id="512" r:id="rId29"/>
    <p:sldId id="513" r:id="rId30"/>
    <p:sldId id="514" r:id="rId31"/>
    <p:sldId id="519" r:id="rId32"/>
    <p:sldId id="561" r:id="rId33"/>
    <p:sldId id="520" r:id="rId34"/>
    <p:sldId id="558" r:id="rId35"/>
    <p:sldId id="555" r:id="rId36"/>
    <p:sldId id="510" r:id="rId37"/>
    <p:sldId id="522" r:id="rId38"/>
    <p:sldId id="557" r:id="rId39"/>
    <p:sldId id="527" r:id="rId40"/>
    <p:sldId id="529" r:id="rId41"/>
    <p:sldId id="530" r:id="rId42"/>
    <p:sldId id="532" r:id="rId43"/>
    <p:sldId id="547" r:id="rId44"/>
    <p:sldId id="543" r:id="rId45"/>
    <p:sldId id="545" r:id="rId46"/>
    <p:sldId id="398" r:id="rId47"/>
  </p:sldIdLst>
  <p:sldSz cx="9144000" cy="6858000" type="screen4x3"/>
  <p:notesSz cx="6797675" cy="9926638"/>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a Klodnerová" initials="" lastIdx="10" clrIdx="0"/>
  <p:cmAuthor id="1" name="Milan Doležal" initial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74" d="100"/>
          <a:sy n="74" d="100"/>
        </p:scale>
        <p:origin x="10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31" tIns="45715" rIns="91431" bIns="45715"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31" tIns="45715" rIns="91431" bIns="45715" rtlCol="0"/>
          <a:lstStyle>
            <a:lvl1pPr algn="r">
              <a:defRPr sz="1200"/>
            </a:lvl1pPr>
          </a:lstStyle>
          <a:p>
            <a:fld id="{4198D039-675A-49C8-8478-0CFACBA49BD8}" type="datetimeFigureOut">
              <a:rPr lang="cs-CZ" smtClean="0"/>
              <a:t>02.12.2025</a:t>
            </a:fld>
            <a:endParaRPr lang="cs-CZ"/>
          </a:p>
        </p:txBody>
      </p:sp>
      <p:sp>
        <p:nvSpPr>
          <p:cNvPr id="4" name="Zástupný symbol pro zápatí 3"/>
          <p:cNvSpPr>
            <a:spLocks noGrp="1"/>
          </p:cNvSpPr>
          <p:nvPr>
            <p:ph type="ftr" sz="quarter" idx="2"/>
          </p:nvPr>
        </p:nvSpPr>
        <p:spPr>
          <a:xfrm>
            <a:off x="0" y="9429750"/>
            <a:ext cx="2946400" cy="496888"/>
          </a:xfrm>
          <a:prstGeom prst="rect">
            <a:avLst/>
          </a:prstGeom>
        </p:spPr>
        <p:txBody>
          <a:bodyPr vert="horz" lIns="91431" tIns="45715" rIns="91431" bIns="45715"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9750"/>
            <a:ext cx="2946400" cy="496888"/>
          </a:xfrm>
          <a:prstGeom prst="rect">
            <a:avLst/>
          </a:prstGeom>
        </p:spPr>
        <p:txBody>
          <a:bodyPr vert="horz" lIns="91431" tIns="45715" rIns="91431" bIns="45715" rtlCol="0" anchor="b"/>
          <a:lstStyle>
            <a:lvl1pPr algn="r">
              <a:defRPr sz="1200"/>
            </a:lvl1pPr>
          </a:lstStyle>
          <a:p>
            <a:fld id="{0AA13BA1-8D26-4B18-9622-A1BF6E4923E7}" type="slidenum">
              <a:rPr lang="cs-CZ" smtClean="0"/>
              <a:t>‹#›</a:t>
            </a:fld>
            <a:endParaRPr lang="cs-CZ"/>
          </a:p>
        </p:txBody>
      </p:sp>
    </p:spTree>
    <p:extLst>
      <p:ext uri="{BB962C8B-B14F-4D97-AF65-F5344CB8AC3E}">
        <p14:creationId xmlns:p14="http://schemas.microsoft.com/office/powerpoint/2010/main" val="79319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eaLnBrk="1" hangingPunct="1">
              <a:defRPr sz="1200" smtClean="0"/>
            </a:lvl1pPr>
          </a:lstStyle>
          <a:p>
            <a:pPr>
              <a:defRPr/>
            </a:pPr>
            <a:endParaRPr lang="cs-CZ" altLang="cs-CZ" dirty="0"/>
          </a:p>
        </p:txBody>
      </p:sp>
      <p:sp>
        <p:nvSpPr>
          <p:cNvPr id="5123" name="Rectangle 3"/>
          <p:cNvSpPr>
            <a:spLocks noGrp="1" noChangeArrowheads="1"/>
          </p:cNvSpPr>
          <p:nvPr>
            <p:ph type="dt" idx="1"/>
          </p:nvPr>
        </p:nvSpPr>
        <p:spPr bwMode="auto">
          <a:xfrm>
            <a:off x="3850444"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algn="r" eaLnBrk="1" hangingPunct="1">
              <a:defRPr sz="1200" smtClean="0"/>
            </a:lvl1pPr>
          </a:lstStyle>
          <a:p>
            <a:pPr>
              <a:defRPr/>
            </a:pPr>
            <a:endParaRPr lang="cs-CZ" altLang="cs-CZ" dirty="0"/>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5126" name="Rectangle 6"/>
          <p:cNvSpPr>
            <a:spLocks noGrp="1" noChangeArrowheads="1"/>
          </p:cNvSpPr>
          <p:nvPr>
            <p:ph type="ftr" sz="quarter" idx="4"/>
          </p:nvPr>
        </p:nvSpPr>
        <p:spPr bwMode="auto">
          <a:xfrm>
            <a:off x="1"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eaLnBrk="1" hangingPunct="1">
              <a:defRPr sz="1200" smtClean="0"/>
            </a:lvl1pPr>
          </a:lstStyle>
          <a:p>
            <a:pPr>
              <a:defRPr/>
            </a:pPr>
            <a:endParaRPr lang="cs-CZ" altLang="cs-CZ" dirty="0"/>
          </a:p>
        </p:txBody>
      </p:sp>
      <p:sp>
        <p:nvSpPr>
          <p:cNvPr id="5127" name="Rectangle 7"/>
          <p:cNvSpPr>
            <a:spLocks noGrp="1" noChangeArrowheads="1"/>
          </p:cNvSpPr>
          <p:nvPr>
            <p:ph type="sldNum" sz="quarter" idx="5"/>
          </p:nvPr>
        </p:nvSpPr>
        <p:spPr bwMode="auto">
          <a:xfrm>
            <a:off x="3850444"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algn="r" eaLnBrk="1" hangingPunct="1">
              <a:defRPr sz="1200" smtClean="0"/>
            </a:lvl1pPr>
          </a:lstStyle>
          <a:p>
            <a:pPr>
              <a:defRPr/>
            </a:pPr>
            <a:fld id="{F9D3E562-0997-4995-BA93-619BDBA6622A}" type="slidenum">
              <a:rPr lang="cs-CZ" altLang="cs-CZ"/>
              <a:pPr>
                <a:defRPr/>
              </a:pPr>
              <a:t>‹#›</a:t>
            </a:fld>
            <a:endParaRPr lang="cs-CZ" alt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Zástupný symbol pro obrázek snímku 1"/>
          <p:cNvSpPr>
            <a:spLocks noGrp="1" noRot="1" noChangeAspect="1"/>
          </p:cNvSpPr>
          <p:nvPr>
            <p:ph type="sldImg"/>
          </p:nvPr>
        </p:nvSpPr>
        <p:spPr>
          <a:ln/>
        </p:spPr>
      </p:sp>
      <p:sp>
        <p:nvSpPr>
          <p:cNvPr id="43010" name="Zástupný symbol pro poznámky 2"/>
          <p:cNvSpPr>
            <a:spLocks noGrp="1"/>
          </p:cNvSpPr>
          <p:nvPr>
            <p:ph type="body" idx="1"/>
          </p:nvPr>
        </p:nvSpPr>
        <p:spPr>
          <a:noFill/>
        </p:spPr>
        <p:txBody>
          <a:bodyPr/>
          <a:lstStyle/>
          <a:p>
            <a:endParaRPr lang="cs-CZ"/>
          </a:p>
        </p:txBody>
      </p:sp>
      <p:sp>
        <p:nvSpPr>
          <p:cNvPr id="43011" name="Zástupný symbol pro číslo snímku 3"/>
          <p:cNvSpPr>
            <a:spLocks noGrp="1"/>
          </p:cNvSpPr>
          <p:nvPr>
            <p:ph type="sldNum" sz="quarter" idx="5"/>
          </p:nvPr>
        </p:nvSpPr>
        <p:spPr>
          <a:noFill/>
          <a:ln>
            <a:miter lim="800000"/>
            <a:headEnd/>
            <a:tailEnd/>
          </a:ln>
        </p:spPr>
        <p:txBody>
          <a:bodyPr/>
          <a:lstStyle/>
          <a:p>
            <a:pPr defTabSz="958850"/>
            <a:fld id="{DB308832-884F-4133-B006-CEC3C5A5DE4B}" type="slidenum">
              <a:rPr lang="cs-CZ" smtClean="0">
                <a:cs typeface="Arial" charset="0"/>
              </a:rPr>
              <a:pPr defTabSz="958850"/>
              <a:t>41</a:t>
            </a:fld>
            <a:endParaRPr lang="cs-CZ">
              <a:cs typeface="Arial" charset="0"/>
            </a:endParaRPr>
          </a:p>
        </p:txBody>
      </p:sp>
    </p:spTree>
    <p:extLst>
      <p:ext uri="{BB962C8B-B14F-4D97-AF65-F5344CB8AC3E}">
        <p14:creationId xmlns:p14="http://schemas.microsoft.com/office/powerpoint/2010/main" val="365688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Zástupný symbol pro obrázek snímku 1"/>
          <p:cNvSpPr>
            <a:spLocks noGrp="1" noRot="1" noChangeAspect="1"/>
          </p:cNvSpPr>
          <p:nvPr>
            <p:ph type="sldImg"/>
          </p:nvPr>
        </p:nvSpPr>
        <p:spPr>
          <a:ln/>
        </p:spPr>
      </p:sp>
      <p:sp>
        <p:nvSpPr>
          <p:cNvPr id="43010" name="Zástupný symbol pro poznámky 2"/>
          <p:cNvSpPr>
            <a:spLocks noGrp="1"/>
          </p:cNvSpPr>
          <p:nvPr>
            <p:ph type="body" idx="1"/>
          </p:nvPr>
        </p:nvSpPr>
        <p:spPr>
          <a:noFill/>
        </p:spPr>
        <p:txBody>
          <a:bodyPr/>
          <a:lstStyle/>
          <a:p>
            <a:endParaRPr lang="cs-CZ"/>
          </a:p>
        </p:txBody>
      </p:sp>
      <p:sp>
        <p:nvSpPr>
          <p:cNvPr id="43011" name="Zástupný symbol pro číslo snímku 3"/>
          <p:cNvSpPr>
            <a:spLocks noGrp="1"/>
          </p:cNvSpPr>
          <p:nvPr>
            <p:ph type="sldNum" sz="quarter" idx="5"/>
          </p:nvPr>
        </p:nvSpPr>
        <p:spPr>
          <a:noFill/>
          <a:ln>
            <a:miter lim="800000"/>
            <a:headEnd/>
            <a:tailEnd/>
          </a:ln>
        </p:spPr>
        <p:txBody>
          <a:bodyPr/>
          <a:lstStyle/>
          <a:p>
            <a:pPr defTabSz="958850"/>
            <a:fld id="{DB308832-884F-4133-B006-CEC3C5A5DE4B}" type="slidenum">
              <a:rPr lang="cs-CZ" smtClean="0">
                <a:cs typeface="Arial" charset="0"/>
              </a:rPr>
              <a:pPr defTabSz="958850"/>
              <a:t>42</a:t>
            </a:fld>
            <a:endParaRPr lang="cs-CZ">
              <a:cs typeface="Arial" charset="0"/>
            </a:endParaRPr>
          </a:p>
        </p:txBody>
      </p:sp>
    </p:spTree>
    <p:extLst>
      <p:ext uri="{BB962C8B-B14F-4D97-AF65-F5344CB8AC3E}">
        <p14:creationId xmlns:p14="http://schemas.microsoft.com/office/powerpoint/2010/main" val="1707468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Zástupný symbol pro obrázek snímku 1"/>
          <p:cNvSpPr>
            <a:spLocks noGrp="1" noRot="1" noChangeAspect="1"/>
          </p:cNvSpPr>
          <p:nvPr>
            <p:ph type="sldImg"/>
          </p:nvPr>
        </p:nvSpPr>
        <p:spPr>
          <a:ln/>
        </p:spPr>
      </p:sp>
      <p:sp>
        <p:nvSpPr>
          <p:cNvPr id="43010" name="Zástupný symbol pro poznámky 2"/>
          <p:cNvSpPr>
            <a:spLocks noGrp="1"/>
          </p:cNvSpPr>
          <p:nvPr>
            <p:ph type="body" idx="1"/>
          </p:nvPr>
        </p:nvSpPr>
        <p:spPr>
          <a:noFill/>
        </p:spPr>
        <p:txBody>
          <a:bodyPr/>
          <a:lstStyle/>
          <a:p>
            <a:endParaRPr lang="cs-CZ"/>
          </a:p>
        </p:txBody>
      </p:sp>
      <p:sp>
        <p:nvSpPr>
          <p:cNvPr id="43011" name="Zástupný symbol pro číslo snímku 3"/>
          <p:cNvSpPr>
            <a:spLocks noGrp="1"/>
          </p:cNvSpPr>
          <p:nvPr>
            <p:ph type="sldNum" sz="quarter" idx="5"/>
          </p:nvPr>
        </p:nvSpPr>
        <p:spPr>
          <a:noFill/>
          <a:ln>
            <a:miter lim="800000"/>
            <a:headEnd/>
            <a:tailEnd/>
          </a:ln>
        </p:spPr>
        <p:txBody>
          <a:bodyPr/>
          <a:lstStyle/>
          <a:p>
            <a:pPr defTabSz="958850"/>
            <a:fld id="{DB308832-884F-4133-B006-CEC3C5A5DE4B}" type="slidenum">
              <a:rPr lang="cs-CZ" smtClean="0">
                <a:cs typeface="Arial" charset="0"/>
              </a:rPr>
              <a:pPr defTabSz="958850"/>
              <a:t>43</a:t>
            </a:fld>
            <a:endParaRPr lang="cs-CZ">
              <a:cs typeface="Arial" charset="0"/>
            </a:endParaRPr>
          </a:p>
        </p:txBody>
      </p:sp>
    </p:spTree>
    <p:extLst>
      <p:ext uri="{BB962C8B-B14F-4D97-AF65-F5344CB8AC3E}">
        <p14:creationId xmlns:p14="http://schemas.microsoft.com/office/powerpoint/2010/main" val="2960180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descr="logo_titulk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925" y="4765675"/>
            <a:ext cx="382905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55650" y="1268413"/>
            <a:ext cx="7772400" cy="1800225"/>
          </a:xfrm>
          <a:ln>
            <a:solidFill>
              <a:schemeClr val="bg1"/>
            </a:solidFill>
            <a:miter lim="800000"/>
            <a:headEnd/>
            <a:tailEnd/>
          </a:ln>
        </p:spPr>
        <p:txBody>
          <a:bodyPr lIns="288000" tIns="288000" rIns="288000" bIns="288000"/>
          <a:lstStyle>
            <a:lvl1pPr>
              <a:defRPr sz="3600">
                <a:solidFill>
                  <a:schemeClr val="bg1"/>
                </a:solidFill>
              </a:defRPr>
            </a:lvl1pPr>
          </a:lstStyle>
          <a:p>
            <a:pPr lvl="0"/>
            <a:r>
              <a:rPr lang="cs-CZ" altLang="cs-CZ" noProof="0"/>
              <a:t>Kliknutím lze upravit styl.</a:t>
            </a:r>
          </a:p>
        </p:txBody>
      </p:sp>
      <p:sp>
        <p:nvSpPr>
          <p:cNvPr id="3075" name="Rectangle 3"/>
          <p:cNvSpPr>
            <a:spLocks noGrp="1" noChangeArrowheads="1"/>
          </p:cNvSpPr>
          <p:nvPr>
            <p:ph type="subTitle" idx="1"/>
          </p:nvPr>
        </p:nvSpPr>
        <p:spPr>
          <a:xfrm>
            <a:off x="755650" y="3573463"/>
            <a:ext cx="7704138" cy="647700"/>
          </a:xfrm>
        </p:spPr>
        <p:txBody>
          <a:bodyPr/>
          <a:lstStyle>
            <a:lvl1pPr marL="0" indent="0" algn="ctr">
              <a:buFontTx/>
              <a:buNone/>
              <a:defRPr sz="2400">
                <a:solidFill>
                  <a:schemeClr val="bg1"/>
                </a:solidFill>
              </a:defRPr>
            </a:lvl1pPr>
          </a:lstStyle>
          <a:p>
            <a:pPr lvl="0"/>
            <a:r>
              <a:rPr lang="cs-CZ" altLang="cs-CZ" noProof="0"/>
              <a:t>Kliknutím můžete upravit styl předlohy.</a:t>
            </a:r>
          </a:p>
        </p:txBody>
      </p:sp>
      <p:sp>
        <p:nvSpPr>
          <p:cNvPr id="5" name="Rectangle 4"/>
          <p:cNvSpPr>
            <a:spLocks noGrp="1" noChangeArrowheads="1"/>
          </p:cNvSpPr>
          <p:nvPr>
            <p:ph type="dt" sz="half" idx="10"/>
          </p:nvPr>
        </p:nvSpPr>
        <p:spPr>
          <a:xfrm>
            <a:off x="6804025" y="188913"/>
            <a:ext cx="2133600" cy="476250"/>
          </a:xfrm>
        </p:spPr>
        <p:txBody>
          <a:bodyPr/>
          <a:lstStyle>
            <a:lvl1pPr>
              <a:defRPr smtClean="0">
                <a:solidFill>
                  <a:schemeClr val="bg1"/>
                </a:solidFill>
              </a:defRPr>
            </a:lvl1pPr>
          </a:lstStyle>
          <a:p>
            <a:pPr>
              <a:defRPr/>
            </a:pPr>
            <a:fld id="{5D2AE8A8-9EB2-4653-B1B4-BFA396B908F7}" type="datetime1">
              <a:rPr lang="cs-CZ" altLang="cs-CZ" smtClean="0"/>
              <a:t>02.12.2025</a:t>
            </a:fld>
            <a:endParaRPr lang="cs-CZ" altLang="cs-CZ" dirty="0"/>
          </a:p>
        </p:txBody>
      </p:sp>
    </p:spTree>
    <p:extLst>
      <p:ext uri="{BB962C8B-B14F-4D97-AF65-F5344CB8AC3E}">
        <p14:creationId xmlns:p14="http://schemas.microsoft.com/office/powerpoint/2010/main" val="206476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75B3A4D0-4A2B-4099-8301-6A49A6EC7845}" type="datetime1">
              <a:rPr lang="cs-CZ" altLang="cs-CZ" smtClean="0"/>
              <a:t>02.12.2025</a:t>
            </a:fld>
            <a:endParaRPr lang="cs-CZ" altLang="cs-CZ" dirty="0"/>
          </a:p>
        </p:txBody>
      </p:sp>
      <p:sp>
        <p:nvSpPr>
          <p:cNvPr id="5" name="Rectangle 5"/>
          <p:cNvSpPr>
            <a:spLocks noGrp="1" noChangeArrowheads="1"/>
          </p:cNvSpPr>
          <p:nvPr>
            <p:ph type="ftr" sz="quarter" idx="11"/>
          </p:nvPr>
        </p:nvSpPr>
        <p:spPr>
          <a:ln/>
        </p:spPr>
        <p:txBody>
          <a:bodyPr/>
          <a:lstStyle>
            <a:lvl1pPr>
              <a:defRPr/>
            </a:lvl1pPr>
          </a:lstStyle>
          <a:p>
            <a:pPr>
              <a:defRPr/>
            </a:pPr>
            <a:r>
              <a:rPr lang="cs-CZ" altLang="cs-CZ"/>
              <a:t>Role OSPOD  v trestním řízení a spolupráce s PČR v případech domácího násilí</a:t>
            </a:r>
            <a:endParaRPr lang="cs-CZ" alt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01213D4-359E-471E-A2E7-20A3261C09AF}" type="slidenum">
              <a:rPr lang="cs-CZ" altLang="cs-CZ"/>
              <a:pPr>
                <a:defRPr/>
              </a:pPr>
              <a:t>‹#›</a:t>
            </a:fld>
            <a:endParaRPr lang="cs-CZ" altLang="cs-CZ" dirty="0"/>
          </a:p>
        </p:txBody>
      </p:sp>
    </p:spTree>
    <p:extLst>
      <p:ext uri="{BB962C8B-B14F-4D97-AF65-F5344CB8AC3E}">
        <p14:creationId xmlns:p14="http://schemas.microsoft.com/office/powerpoint/2010/main" val="49566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256212"/>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256212"/>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C4FE1A71-CB0B-4EE3-898C-505026D30C9B}" type="datetime1">
              <a:rPr lang="cs-CZ" altLang="cs-CZ" smtClean="0"/>
              <a:t>02.12.2025</a:t>
            </a:fld>
            <a:endParaRPr lang="cs-CZ" altLang="cs-CZ" dirty="0"/>
          </a:p>
        </p:txBody>
      </p:sp>
      <p:sp>
        <p:nvSpPr>
          <p:cNvPr id="5" name="Rectangle 5"/>
          <p:cNvSpPr>
            <a:spLocks noGrp="1" noChangeArrowheads="1"/>
          </p:cNvSpPr>
          <p:nvPr>
            <p:ph type="ftr" sz="quarter" idx="11"/>
          </p:nvPr>
        </p:nvSpPr>
        <p:spPr>
          <a:ln/>
        </p:spPr>
        <p:txBody>
          <a:bodyPr/>
          <a:lstStyle>
            <a:lvl1pPr>
              <a:defRPr/>
            </a:lvl1pPr>
          </a:lstStyle>
          <a:p>
            <a:pPr>
              <a:defRPr/>
            </a:pPr>
            <a:r>
              <a:rPr lang="cs-CZ" altLang="cs-CZ"/>
              <a:t>Role OSPOD  v trestním řízení a spolupráce s PČR v případech domácího násilí</a:t>
            </a:r>
            <a:endParaRPr lang="cs-CZ" alt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7E891DB9-F3C2-4A66-A8C8-FBB80D669E00}" type="slidenum">
              <a:rPr lang="cs-CZ" altLang="cs-CZ"/>
              <a:pPr>
                <a:defRPr/>
              </a:pPr>
              <a:t>‹#›</a:t>
            </a:fld>
            <a:endParaRPr lang="cs-CZ" altLang="cs-CZ" dirty="0"/>
          </a:p>
        </p:txBody>
      </p:sp>
    </p:spTree>
    <p:extLst>
      <p:ext uri="{BB962C8B-B14F-4D97-AF65-F5344CB8AC3E}">
        <p14:creationId xmlns:p14="http://schemas.microsoft.com/office/powerpoint/2010/main" val="327260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89CB8EA0-81FC-4739-A70C-59B78AA89059}" type="datetime1">
              <a:rPr lang="cs-CZ" altLang="cs-CZ" smtClean="0"/>
              <a:t>02.12.2025</a:t>
            </a:fld>
            <a:endParaRPr lang="cs-CZ" altLang="cs-CZ" dirty="0"/>
          </a:p>
        </p:txBody>
      </p:sp>
      <p:sp>
        <p:nvSpPr>
          <p:cNvPr id="5" name="Rectangle 5"/>
          <p:cNvSpPr>
            <a:spLocks noGrp="1" noChangeArrowheads="1"/>
          </p:cNvSpPr>
          <p:nvPr>
            <p:ph type="ftr" sz="quarter" idx="11"/>
          </p:nvPr>
        </p:nvSpPr>
        <p:spPr>
          <a:ln/>
        </p:spPr>
        <p:txBody>
          <a:bodyPr/>
          <a:lstStyle>
            <a:lvl1pPr>
              <a:defRPr/>
            </a:lvl1pPr>
          </a:lstStyle>
          <a:p>
            <a:pPr>
              <a:defRPr/>
            </a:pPr>
            <a:r>
              <a:rPr lang="cs-CZ" altLang="cs-CZ"/>
              <a:t>Role OSPOD  v trestním řízení a spolupráce s PČR v případech domácího násilí</a:t>
            </a:r>
            <a:endParaRPr lang="cs-CZ" alt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027781D-EEE0-45D2-A87F-55C0570DC149}" type="slidenum">
              <a:rPr lang="cs-CZ" altLang="cs-CZ"/>
              <a:pPr>
                <a:defRPr/>
              </a:pPr>
              <a:t>‹#›</a:t>
            </a:fld>
            <a:endParaRPr lang="cs-CZ" altLang="cs-CZ" dirty="0"/>
          </a:p>
        </p:txBody>
      </p:sp>
    </p:spTree>
    <p:extLst>
      <p:ext uri="{BB962C8B-B14F-4D97-AF65-F5344CB8AC3E}">
        <p14:creationId xmlns:p14="http://schemas.microsoft.com/office/powerpoint/2010/main" val="181769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Upravte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707F93E7-F2C5-45AB-9536-47692B19432F}" type="datetime1">
              <a:rPr lang="cs-CZ" altLang="cs-CZ" smtClean="0"/>
              <a:t>02.12.2025</a:t>
            </a:fld>
            <a:endParaRPr lang="cs-CZ" altLang="cs-CZ" dirty="0"/>
          </a:p>
        </p:txBody>
      </p:sp>
      <p:sp>
        <p:nvSpPr>
          <p:cNvPr id="5" name="Rectangle 5"/>
          <p:cNvSpPr>
            <a:spLocks noGrp="1" noChangeArrowheads="1"/>
          </p:cNvSpPr>
          <p:nvPr>
            <p:ph type="ftr" sz="quarter" idx="11"/>
          </p:nvPr>
        </p:nvSpPr>
        <p:spPr>
          <a:ln/>
        </p:spPr>
        <p:txBody>
          <a:bodyPr/>
          <a:lstStyle>
            <a:lvl1pPr>
              <a:defRPr/>
            </a:lvl1pPr>
          </a:lstStyle>
          <a:p>
            <a:pPr>
              <a:defRPr/>
            </a:pPr>
            <a:r>
              <a:rPr lang="cs-CZ" altLang="cs-CZ"/>
              <a:t>Role OSPOD  v trestním řízení a spolupráce s PČR v případech domácího násilí</a:t>
            </a:r>
            <a:endParaRPr lang="cs-CZ" alt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5C2F99E5-2312-4D4C-B560-D4C5D127419A}" type="slidenum">
              <a:rPr lang="cs-CZ" altLang="cs-CZ"/>
              <a:pPr>
                <a:defRPr/>
              </a:pPr>
              <a:t>‹#›</a:t>
            </a:fld>
            <a:endParaRPr lang="cs-CZ" altLang="cs-CZ" dirty="0"/>
          </a:p>
        </p:txBody>
      </p:sp>
    </p:spTree>
    <p:extLst>
      <p:ext uri="{BB962C8B-B14F-4D97-AF65-F5344CB8AC3E}">
        <p14:creationId xmlns:p14="http://schemas.microsoft.com/office/powerpoint/2010/main" val="87645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28775"/>
            <a:ext cx="4038600" cy="390207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28775"/>
            <a:ext cx="4038600" cy="390207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12E64C1E-4CBD-4FBA-AD43-8B9A7D3A54BD}" type="datetime1">
              <a:rPr lang="cs-CZ" altLang="cs-CZ" smtClean="0"/>
              <a:t>02.12.2025</a:t>
            </a:fld>
            <a:endParaRPr lang="cs-CZ" altLang="cs-CZ" dirty="0"/>
          </a:p>
        </p:txBody>
      </p:sp>
      <p:sp>
        <p:nvSpPr>
          <p:cNvPr id="6" name="Rectangle 5"/>
          <p:cNvSpPr>
            <a:spLocks noGrp="1" noChangeArrowheads="1"/>
          </p:cNvSpPr>
          <p:nvPr>
            <p:ph type="ftr" sz="quarter" idx="11"/>
          </p:nvPr>
        </p:nvSpPr>
        <p:spPr>
          <a:ln/>
        </p:spPr>
        <p:txBody>
          <a:bodyPr/>
          <a:lstStyle>
            <a:lvl1pPr>
              <a:defRPr/>
            </a:lvl1pPr>
          </a:lstStyle>
          <a:p>
            <a:pPr>
              <a:defRPr/>
            </a:pPr>
            <a:r>
              <a:rPr lang="cs-CZ" altLang="cs-CZ"/>
              <a:t>Role OSPOD  v trestním řízení a spolupráce s PČR v případech domácího násilí</a:t>
            </a:r>
            <a:endParaRPr lang="cs-CZ" alt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360C732-E824-4D87-83C6-C5BBC88096BF}" type="slidenum">
              <a:rPr lang="cs-CZ" altLang="cs-CZ"/>
              <a:pPr>
                <a:defRPr/>
              </a:pPr>
              <a:t>‹#›</a:t>
            </a:fld>
            <a:endParaRPr lang="cs-CZ" altLang="cs-CZ" dirty="0"/>
          </a:p>
        </p:txBody>
      </p:sp>
    </p:spTree>
    <p:extLst>
      <p:ext uri="{BB962C8B-B14F-4D97-AF65-F5344CB8AC3E}">
        <p14:creationId xmlns:p14="http://schemas.microsoft.com/office/powerpoint/2010/main" val="170951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2BB7A366-A6D4-48CA-A044-1191AC4A2381}" type="datetime1">
              <a:rPr lang="cs-CZ" altLang="cs-CZ" smtClean="0"/>
              <a:t>02.12.2025</a:t>
            </a:fld>
            <a:endParaRPr lang="cs-CZ" altLang="cs-CZ" dirty="0"/>
          </a:p>
        </p:txBody>
      </p:sp>
      <p:sp>
        <p:nvSpPr>
          <p:cNvPr id="8" name="Rectangle 5"/>
          <p:cNvSpPr>
            <a:spLocks noGrp="1" noChangeArrowheads="1"/>
          </p:cNvSpPr>
          <p:nvPr>
            <p:ph type="ftr" sz="quarter" idx="11"/>
          </p:nvPr>
        </p:nvSpPr>
        <p:spPr>
          <a:ln/>
        </p:spPr>
        <p:txBody>
          <a:bodyPr/>
          <a:lstStyle>
            <a:lvl1pPr>
              <a:defRPr/>
            </a:lvl1pPr>
          </a:lstStyle>
          <a:p>
            <a:pPr>
              <a:defRPr/>
            </a:pPr>
            <a:r>
              <a:rPr lang="cs-CZ" altLang="cs-CZ"/>
              <a:t>Role OSPOD  v trestním řízení a spolupráce s PČR v případech domácího násilí</a:t>
            </a:r>
            <a:endParaRPr lang="cs-CZ" alt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4579BBA6-74A4-4DDE-89BC-8877CC5C6640}" type="slidenum">
              <a:rPr lang="cs-CZ" altLang="cs-CZ"/>
              <a:pPr>
                <a:defRPr/>
              </a:pPr>
              <a:t>‹#›</a:t>
            </a:fld>
            <a:endParaRPr lang="cs-CZ" altLang="cs-CZ" dirty="0"/>
          </a:p>
        </p:txBody>
      </p:sp>
    </p:spTree>
    <p:extLst>
      <p:ext uri="{BB962C8B-B14F-4D97-AF65-F5344CB8AC3E}">
        <p14:creationId xmlns:p14="http://schemas.microsoft.com/office/powerpoint/2010/main" val="11992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p:cNvSpPr>
            <a:spLocks noGrp="1" noChangeArrowheads="1"/>
          </p:cNvSpPr>
          <p:nvPr>
            <p:ph type="dt" sz="half" idx="10"/>
          </p:nvPr>
        </p:nvSpPr>
        <p:spPr>
          <a:ln/>
        </p:spPr>
        <p:txBody>
          <a:bodyPr/>
          <a:lstStyle>
            <a:lvl1pPr>
              <a:defRPr/>
            </a:lvl1pPr>
          </a:lstStyle>
          <a:p>
            <a:pPr>
              <a:defRPr/>
            </a:pPr>
            <a:fld id="{E9016B4F-A42C-4D1A-8CF5-4C7A35445E18}" type="datetime1">
              <a:rPr lang="cs-CZ" altLang="cs-CZ" smtClean="0"/>
              <a:t>02.12.2025</a:t>
            </a:fld>
            <a:endParaRPr lang="cs-CZ" altLang="cs-CZ" dirty="0"/>
          </a:p>
        </p:txBody>
      </p:sp>
      <p:sp>
        <p:nvSpPr>
          <p:cNvPr id="4" name="Rectangle 5"/>
          <p:cNvSpPr>
            <a:spLocks noGrp="1" noChangeArrowheads="1"/>
          </p:cNvSpPr>
          <p:nvPr>
            <p:ph type="ftr" sz="quarter" idx="11"/>
          </p:nvPr>
        </p:nvSpPr>
        <p:spPr>
          <a:ln/>
        </p:spPr>
        <p:txBody>
          <a:bodyPr/>
          <a:lstStyle>
            <a:lvl1pPr>
              <a:defRPr/>
            </a:lvl1pPr>
          </a:lstStyle>
          <a:p>
            <a:pPr>
              <a:defRPr/>
            </a:pPr>
            <a:r>
              <a:rPr lang="cs-CZ" altLang="cs-CZ"/>
              <a:t>Role OSPOD  v trestním řízení a spolupráce s PČR v případech domácího násilí</a:t>
            </a:r>
            <a:endParaRPr lang="cs-CZ" alt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1DC5B2E3-E93C-48C7-9BF8-A6CBAB18F7A8}" type="slidenum">
              <a:rPr lang="cs-CZ" altLang="cs-CZ"/>
              <a:pPr>
                <a:defRPr/>
              </a:pPr>
              <a:t>‹#›</a:t>
            </a:fld>
            <a:endParaRPr lang="cs-CZ" altLang="cs-CZ" dirty="0"/>
          </a:p>
        </p:txBody>
      </p:sp>
    </p:spTree>
    <p:extLst>
      <p:ext uri="{BB962C8B-B14F-4D97-AF65-F5344CB8AC3E}">
        <p14:creationId xmlns:p14="http://schemas.microsoft.com/office/powerpoint/2010/main" val="502442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F8A6623-4DA5-4310-A3DE-17CD51D5F32F}" type="datetime1">
              <a:rPr lang="cs-CZ" altLang="cs-CZ" smtClean="0"/>
              <a:t>02.12.2025</a:t>
            </a:fld>
            <a:endParaRPr lang="cs-CZ" altLang="cs-CZ" dirty="0"/>
          </a:p>
        </p:txBody>
      </p:sp>
      <p:sp>
        <p:nvSpPr>
          <p:cNvPr id="3" name="Rectangle 5"/>
          <p:cNvSpPr>
            <a:spLocks noGrp="1" noChangeArrowheads="1"/>
          </p:cNvSpPr>
          <p:nvPr>
            <p:ph type="ftr" sz="quarter" idx="11"/>
          </p:nvPr>
        </p:nvSpPr>
        <p:spPr>
          <a:ln/>
        </p:spPr>
        <p:txBody>
          <a:bodyPr/>
          <a:lstStyle>
            <a:lvl1pPr>
              <a:defRPr/>
            </a:lvl1pPr>
          </a:lstStyle>
          <a:p>
            <a:pPr>
              <a:defRPr/>
            </a:pPr>
            <a:r>
              <a:rPr lang="cs-CZ" altLang="cs-CZ"/>
              <a:t>Role OSPOD  v trestním řízení a spolupráce s PČR v případech domácího násilí</a:t>
            </a:r>
            <a:endParaRPr lang="cs-CZ" alt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DD9654C5-8604-4FBD-835E-473B452AF5C2}" type="slidenum">
              <a:rPr lang="cs-CZ" altLang="cs-CZ"/>
              <a:pPr>
                <a:defRPr/>
              </a:pPr>
              <a:t>‹#›</a:t>
            </a:fld>
            <a:endParaRPr lang="cs-CZ" altLang="cs-CZ" dirty="0"/>
          </a:p>
        </p:txBody>
      </p:sp>
    </p:spTree>
    <p:extLst>
      <p:ext uri="{BB962C8B-B14F-4D97-AF65-F5344CB8AC3E}">
        <p14:creationId xmlns:p14="http://schemas.microsoft.com/office/powerpoint/2010/main" val="193599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6162B778-7F00-45A5-BC48-755C30944B7E}" type="datetime1">
              <a:rPr lang="cs-CZ" altLang="cs-CZ" smtClean="0"/>
              <a:t>02.12.2025</a:t>
            </a:fld>
            <a:endParaRPr lang="cs-CZ" altLang="cs-CZ" dirty="0"/>
          </a:p>
        </p:txBody>
      </p:sp>
      <p:sp>
        <p:nvSpPr>
          <p:cNvPr id="6" name="Rectangle 5"/>
          <p:cNvSpPr>
            <a:spLocks noGrp="1" noChangeArrowheads="1"/>
          </p:cNvSpPr>
          <p:nvPr>
            <p:ph type="ftr" sz="quarter" idx="11"/>
          </p:nvPr>
        </p:nvSpPr>
        <p:spPr>
          <a:ln/>
        </p:spPr>
        <p:txBody>
          <a:bodyPr/>
          <a:lstStyle>
            <a:lvl1pPr>
              <a:defRPr/>
            </a:lvl1pPr>
          </a:lstStyle>
          <a:p>
            <a:pPr>
              <a:defRPr/>
            </a:pPr>
            <a:r>
              <a:rPr lang="cs-CZ" altLang="cs-CZ"/>
              <a:t>Role OSPOD  v trestním řízení a spolupráce s PČR v případech domácího násilí</a:t>
            </a:r>
            <a:endParaRPr lang="cs-CZ" alt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3688C6FD-A50A-4E04-A4C6-76B2CB055096}" type="slidenum">
              <a:rPr lang="cs-CZ" altLang="cs-CZ"/>
              <a:pPr>
                <a:defRPr/>
              </a:pPr>
              <a:t>‹#›</a:t>
            </a:fld>
            <a:endParaRPr lang="cs-CZ" altLang="cs-CZ" dirty="0"/>
          </a:p>
        </p:txBody>
      </p:sp>
    </p:spTree>
    <p:extLst>
      <p:ext uri="{BB962C8B-B14F-4D97-AF65-F5344CB8AC3E}">
        <p14:creationId xmlns:p14="http://schemas.microsoft.com/office/powerpoint/2010/main" val="267402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dirty="0"/>
              <a:t>Kliknutím na ikonu přidáte obrázek.</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8D86C39A-23E8-4026-A989-718F9D48074C}" type="datetime1">
              <a:rPr lang="cs-CZ" altLang="cs-CZ" smtClean="0"/>
              <a:t>02.12.2025</a:t>
            </a:fld>
            <a:endParaRPr lang="cs-CZ" altLang="cs-CZ" dirty="0"/>
          </a:p>
        </p:txBody>
      </p:sp>
      <p:sp>
        <p:nvSpPr>
          <p:cNvPr id="6" name="Rectangle 5"/>
          <p:cNvSpPr>
            <a:spLocks noGrp="1" noChangeArrowheads="1"/>
          </p:cNvSpPr>
          <p:nvPr>
            <p:ph type="ftr" sz="quarter" idx="11"/>
          </p:nvPr>
        </p:nvSpPr>
        <p:spPr>
          <a:ln/>
        </p:spPr>
        <p:txBody>
          <a:bodyPr/>
          <a:lstStyle>
            <a:lvl1pPr>
              <a:defRPr/>
            </a:lvl1pPr>
          </a:lstStyle>
          <a:p>
            <a:pPr>
              <a:defRPr/>
            </a:pPr>
            <a:r>
              <a:rPr lang="cs-CZ" altLang="cs-CZ"/>
              <a:t>Role OSPOD  v trestním řízení a spolupráce s PČR v případech domácího násilí</a:t>
            </a:r>
            <a:endParaRPr lang="cs-CZ" alt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E6791DE-4270-4EE0-84BD-8F466F5E6B27}" type="slidenum">
              <a:rPr lang="cs-CZ" altLang="cs-CZ"/>
              <a:pPr>
                <a:defRPr/>
              </a:pPr>
              <a:t>‹#›</a:t>
            </a:fld>
            <a:endParaRPr lang="cs-CZ" altLang="cs-CZ" dirty="0"/>
          </a:p>
        </p:txBody>
      </p:sp>
    </p:spTree>
    <p:extLst>
      <p:ext uri="{BB962C8B-B14F-4D97-AF65-F5344CB8AC3E}">
        <p14:creationId xmlns:p14="http://schemas.microsoft.com/office/powerpoint/2010/main" val="1547340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6" name="Picture 12" descr="bezna zapat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3850" y="5629275"/>
            <a:ext cx="6913563"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9"/>
          <p:cNvSpPr>
            <a:spLocks noChangeArrowheads="1"/>
          </p:cNvSpPr>
          <p:nvPr/>
        </p:nvSpPr>
        <p:spPr bwMode="auto">
          <a:xfrm>
            <a:off x="1547813" y="6002338"/>
            <a:ext cx="7127875" cy="6477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dirty="0"/>
          </a:p>
        </p:txBody>
      </p:sp>
      <p:sp>
        <p:nvSpPr>
          <p:cNvPr id="102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9" name="Rectangle 3"/>
          <p:cNvSpPr>
            <a:spLocks noGrp="1" noChangeArrowheads="1"/>
          </p:cNvSpPr>
          <p:nvPr>
            <p:ph type="body" idx="1"/>
          </p:nvPr>
        </p:nvSpPr>
        <p:spPr bwMode="auto">
          <a:xfrm>
            <a:off x="457200" y="1628775"/>
            <a:ext cx="82296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 name="Rectangle 4"/>
          <p:cNvSpPr>
            <a:spLocks noGrp="1" noChangeArrowheads="1"/>
          </p:cNvSpPr>
          <p:nvPr>
            <p:ph type="dt" sz="half" idx="2"/>
          </p:nvPr>
        </p:nvSpPr>
        <p:spPr bwMode="auto">
          <a:xfrm>
            <a:off x="6659563" y="6308725"/>
            <a:ext cx="17748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95162219-4228-4B03-AFA9-E6D787F5828C}" type="datetime1">
              <a:rPr lang="cs-CZ" altLang="cs-CZ" smtClean="0"/>
              <a:t>02.12.2025</a:t>
            </a:fld>
            <a:endParaRPr lang="cs-CZ" altLang="cs-CZ" dirty="0"/>
          </a:p>
        </p:txBody>
      </p:sp>
      <p:sp>
        <p:nvSpPr>
          <p:cNvPr id="3" name="Rectangle 5"/>
          <p:cNvSpPr>
            <a:spLocks noGrp="1" noChangeArrowheads="1"/>
          </p:cNvSpPr>
          <p:nvPr>
            <p:ph type="ftr" sz="quarter" idx="3"/>
          </p:nvPr>
        </p:nvSpPr>
        <p:spPr bwMode="auto">
          <a:xfrm>
            <a:off x="1763713" y="6308725"/>
            <a:ext cx="467995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r>
              <a:rPr lang="cs-CZ" altLang="cs-CZ"/>
              <a:t>Role OSPOD  v trestním řízení a spolupráce s PČR v případech domácího násilí</a:t>
            </a:r>
            <a:endParaRPr lang="cs-CZ" altLang="cs-CZ" dirty="0"/>
          </a:p>
        </p:txBody>
      </p:sp>
      <p:sp>
        <p:nvSpPr>
          <p:cNvPr id="1030" name="Rectangle 6"/>
          <p:cNvSpPr>
            <a:spLocks noGrp="1" noChangeArrowheads="1"/>
          </p:cNvSpPr>
          <p:nvPr>
            <p:ph type="sldNum" sz="quarter" idx="4"/>
          </p:nvPr>
        </p:nvSpPr>
        <p:spPr bwMode="auto">
          <a:xfrm>
            <a:off x="7451725" y="6021388"/>
            <a:ext cx="9810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9695B777-77AB-477D-9D16-5C13BEB11573}" type="slidenum">
              <a:rPr lang="cs-CZ" altLang="cs-CZ"/>
              <a:pPr>
                <a:defRPr/>
              </a:pPr>
              <a:t>‹#›</a:t>
            </a:fld>
            <a:endParaRPr lang="cs-CZ" altLang="cs-CZ"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panose="020B0604020202020204" pitchFamily="34" charset="0"/>
        </a:defRPr>
      </a:lvl2pPr>
      <a:lvl3pPr algn="l" rtl="0" eaLnBrk="1" fontAlgn="base" hangingPunct="1">
        <a:spcBef>
          <a:spcPct val="0"/>
        </a:spcBef>
        <a:spcAft>
          <a:spcPct val="0"/>
        </a:spcAft>
        <a:defRPr sz="4400">
          <a:solidFill>
            <a:schemeClr val="tx2"/>
          </a:solidFill>
          <a:latin typeface="Arial" panose="020B0604020202020204" pitchFamily="34" charset="0"/>
        </a:defRPr>
      </a:lvl3pPr>
      <a:lvl4pPr algn="l" rtl="0" eaLnBrk="1" fontAlgn="base" hangingPunct="1">
        <a:spcBef>
          <a:spcPct val="0"/>
        </a:spcBef>
        <a:spcAft>
          <a:spcPct val="0"/>
        </a:spcAft>
        <a:defRPr sz="4400">
          <a:solidFill>
            <a:schemeClr val="tx2"/>
          </a:solidFill>
          <a:latin typeface="Arial" panose="020B0604020202020204" pitchFamily="34" charset="0"/>
        </a:defRPr>
      </a:lvl4pPr>
      <a:lvl5pPr algn="l" rtl="0" eaLnBrk="1" fontAlgn="base" hangingPunct="1">
        <a:spcBef>
          <a:spcPct val="0"/>
        </a:spcBef>
        <a:spcAft>
          <a:spcPct val="0"/>
        </a:spcAft>
        <a:defRPr sz="4400">
          <a:solidFill>
            <a:schemeClr val="tx2"/>
          </a:solidFill>
          <a:latin typeface="Arial" panose="020B0604020202020204" pitchFamily="34" charset="0"/>
        </a:defRPr>
      </a:lvl5pPr>
      <a:lvl6pPr marL="457200" algn="l" rtl="0" eaLnBrk="1" fontAlgn="base" hangingPunct="1">
        <a:spcBef>
          <a:spcPct val="0"/>
        </a:spcBef>
        <a:spcAft>
          <a:spcPct val="0"/>
        </a:spcAft>
        <a:defRPr sz="4400">
          <a:solidFill>
            <a:schemeClr val="tx2"/>
          </a:solidFill>
          <a:latin typeface="Arial" panose="020B0604020202020204" pitchFamily="34" charset="0"/>
        </a:defRPr>
      </a:lvl6pPr>
      <a:lvl7pPr marL="914400" algn="l" rtl="0" eaLnBrk="1" fontAlgn="base" hangingPunct="1">
        <a:spcBef>
          <a:spcPct val="0"/>
        </a:spcBef>
        <a:spcAft>
          <a:spcPct val="0"/>
        </a:spcAft>
        <a:defRPr sz="4400">
          <a:solidFill>
            <a:schemeClr val="tx2"/>
          </a:solidFill>
          <a:latin typeface="Arial" panose="020B0604020202020204" pitchFamily="34" charset="0"/>
        </a:defRPr>
      </a:lvl7pPr>
      <a:lvl8pPr marL="1371600" algn="l" rtl="0" eaLnBrk="1" fontAlgn="base" hangingPunct="1">
        <a:spcBef>
          <a:spcPct val="0"/>
        </a:spcBef>
        <a:spcAft>
          <a:spcPct val="0"/>
        </a:spcAft>
        <a:defRPr sz="4400">
          <a:solidFill>
            <a:schemeClr val="tx2"/>
          </a:solidFill>
          <a:latin typeface="Arial" panose="020B0604020202020204" pitchFamily="34" charset="0"/>
        </a:defRPr>
      </a:lvl8pPr>
      <a:lvl9pPr marL="1828800" algn="l"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kurzy.cz/zakony/141-1961-trestni-rad/paragraf-211/#paragraf-211H1^G211H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zakonyprolidi.cz/cs/2008-273#f387891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55650" y="566480"/>
            <a:ext cx="7772400" cy="1638385"/>
          </a:xfrm>
        </p:spPr>
        <p:txBody>
          <a:bodyPr/>
          <a:lstStyle/>
          <a:p>
            <a:pPr algn="ctr" eaLnBrk="1" hangingPunct="1"/>
            <a:br>
              <a:rPr lang="cs-CZ" altLang="cs-CZ" sz="3200" dirty="0"/>
            </a:br>
            <a:br>
              <a:rPr lang="cs-CZ" altLang="cs-CZ" sz="3200" dirty="0"/>
            </a:br>
            <a:r>
              <a:rPr lang="cs-CZ" altLang="cs-CZ" sz="3200" b="1" dirty="0"/>
              <a:t>Role OSPOD v trestním řízení a spolupráce  PČR v problematice domácího násilí</a:t>
            </a:r>
            <a:br>
              <a:rPr lang="cs-CZ" altLang="cs-CZ" sz="3200" b="1" dirty="0"/>
            </a:br>
            <a:br>
              <a:rPr lang="cs-CZ" altLang="cs-CZ" sz="3200" b="1" dirty="0"/>
            </a:br>
            <a:endParaRPr lang="cs-CZ" altLang="cs-CZ" b="1" dirty="0"/>
          </a:p>
        </p:txBody>
      </p:sp>
      <p:sp>
        <p:nvSpPr>
          <p:cNvPr id="4" name="Podnadpis 3"/>
          <p:cNvSpPr>
            <a:spLocks noGrp="1"/>
          </p:cNvSpPr>
          <p:nvPr>
            <p:ph type="subTitle" idx="1"/>
          </p:nvPr>
        </p:nvSpPr>
        <p:spPr>
          <a:xfrm>
            <a:off x="904093" y="2570956"/>
            <a:ext cx="7560840" cy="1100138"/>
          </a:xfrm>
        </p:spPr>
        <p:txBody>
          <a:bodyPr/>
          <a:lstStyle/>
          <a:p>
            <a:pPr algn="l">
              <a:spcBef>
                <a:spcPct val="0"/>
              </a:spcBef>
            </a:pPr>
            <a:r>
              <a:rPr lang="cs-CZ" altLang="cs-CZ" sz="1800" b="1" dirty="0"/>
              <a:t>pplk. Mgr. Martina Petrovičová, LL.M.</a:t>
            </a:r>
          </a:p>
          <a:p>
            <a:pPr algn="l">
              <a:spcBef>
                <a:spcPct val="0"/>
              </a:spcBef>
            </a:pPr>
            <a:r>
              <a:rPr lang="cs-CZ" altLang="cs-CZ" sz="1200" dirty="0"/>
              <a:t>odbor metodiky a podpory výkonu služby</a:t>
            </a:r>
          </a:p>
          <a:p>
            <a:pPr algn="l">
              <a:spcBef>
                <a:spcPct val="0"/>
              </a:spcBef>
            </a:pPr>
            <a:r>
              <a:rPr lang="cs-CZ" altLang="cs-CZ" sz="1200" dirty="0"/>
              <a:t>ředitelství  služby pořádkové policie</a:t>
            </a:r>
            <a:br>
              <a:rPr lang="cs-CZ" altLang="cs-CZ" sz="1200" dirty="0"/>
            </a:br>
            <a:r>
              <a:rPr lang="cs-CZ" altLang="cs-CZ" sz="1200" dirty="0"/>
              <a:t>Policejní prezidium České republiky</a:t>
            </a:r>
          </a:p>
        </p:txBody>
      </p:sp>
      <p:sp>
        <p:nvSpPr>
          <p:cNvPr id="5124" name="Obdélník 1"/>
          <p:cNvSpPr>
            <a:spLocks noChangeArrowheads="1"/>
          </p:cNvSpPr>
          <p:nvPr/>
        </p:nvSpPr>
        <p:spPr bwMode="auto">
          <a:xfrm>
            <a:off x="5004048" y="3121025"/>
            <a:ext cx="352400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dirty="0"/>
          </a:p>
          <a:p>
            <a:pPr>
              <a:spcBef>
                <a:spcPct val="0"/>
              </a:spcBef>
              <a:buFontTx/>
              <a:buNone/>
            </a:pPr>
            <a:endParaRPr lang="cs-CZ" altLang="cs-CZ" sz="1800" dirty="0"/>
          </a:p>
          <a:p>
            <a:pPr>
              <a:spcBef>
                <a:spcPct val="0"/>
              </a:spcBef>
              <a:buFontTx/>
              <a:buNone/>
            </a:pPr>
            <a:endParaRPr lang="cs-CZ" altLang="cs-CZ" sz="1800" dirty="0"/>
          </a:p>
          <a:p>
            <a:pPr>
              <a:spcBef>
                <a:spcPct val="0"/>
              </a:spcBef>
              <a:buFontTx/>
              <a:buNone/>
            </a:pPr>
            <a:endParaRPr lang="cs-CZ" altLang="cs-CZ" sz="1800" dirty="0"/>
          </a:p>
          <a:p>
            <a:pPr>
              <a:spcBef>
                <a:spcPct val="0"/>
              </a:spcBef>
              <a:buFontTx/>
              <a:buNone/>
            </a:pPr>
            <a:endParaRPr lang="cs-CZ" altLang="cs-CZ" sz="1800" dirty="0"/>
          </a:p>
          <a:p>
            <a:pPr>
              <a:spcBef>
                <a:spcPct val="0"/>
              </a:spcBef>
              <a:buFontTx/>
              <a:buNone/>
            </a:pPr>
            <a:endParaRPr lang="cs-CZ" altLang="cs-CZ" sz="1800" dirty="0"/>
          </a:p>
          <a:p>
            <a:pPr>
              <a:spcBef>
                <a:spcPct val="0"/>
              </a:spcBef>
              <a:buFontTx/>
              <a:buNone/>
            </a:pPr>
            <a:endParaRPr lang="cs-CZ" altLang="cs-CZ" sz="1800" dirty="0"/>
          </a:p>
          <a:p>
            <a:pPr>
              <a:spcBef>
                <a:spcPct val="0"/>
              </a:spcBef>
              <a:buFontTx/>
              <a:buNone/>
            </a:pPr>
            <a:endParaRPr lang="cs-CZ" altLang="cs-CZ" sz="1800" dirty="0"/>
          </a:p>
          <a:p>
            <a:pPr>
              <a:spcBef>
                <a:spcPct val="0"/>
              </a:spcBef>
              <a:buFontTx/>
              <a:buNone/>
            </a:pPr>
            <a:r>
              <a:rPr lang="cs-CZ" altLang="cs-CZ" sz="1600" dirty="0"/>
              <a:t> </a:t>
            </a:r>
            <a:endParaRPr lang="cs-CZ" altLang="cs-CZ" sz="1800"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9835" y="4725144"/>
            <a:ext cx="1728192" cy="1512168"/>
          </a:xfrm>
          <a:prstGeom prst="rect">
            <a:avLst/>
          </a:prstGeom>
        </p:spPr>
      </p:pic>
    </p:spTree>
    <p:extLst>
      <p:ext uri="{BB962C8B-B14F-4D97-AF65-F5344CB8AC3E}">
        <p14:creationId xmlns:p14="http://schemas.microsoft.com/office/powerpoint/2010/main" val="920579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202034"/>
          </a:xfrm>
        </p:spPr>
        <p:txBody>
          <a:bodyPr/>
          <a:lstStyle/>
          <a:p>
            <a:endParaRPr lang="cs-CZ" dirty="0"/>
          </a:p>
        </p:txBody>
      </p:sp>
      <p:sp>
        <p:nvSpPr>
          <p:cNvPr id="3" name="Zástupný symbol pro obsah 2"/>
          <p:cNvSpPr>
            <a:spLocks noGrp="1"/>
          </p:cNvSpPr>
          <p:nvPr>
            <p:ph idx="1"/>
          </p:nvPr>
        </p:nvSpPr>
        <p:spPr>
          <a:xfrm>
            <a:off x="457200" y="476673"/>
            <a:ext cx="8229600" cy="5054178"/>
          </a:xfrm>
        </p:spPr>
        <p:txBody>
          <a:bodyPr/>
          <a:lstStyle/>
          <a:p>
            <a:pPr lvl="0" algn="just"/>
            <a:r>
              <a:rPr lang="cs-CZ" sz="1800" b="1" dirty="0">
                <a:solidFill>
                  <a:srgbClr val="000000"/>
                </a:solidFill>
              </a:rPr>
              <a:t>Násilnou osobou​ je </a:t>
            </a:r>
            <a:r>
              <a:rPr lang="cs-CZ" sz="1800" dirty="0">
                <a:solidFill>
                  <a:srgbClr val="000000"/>
                </a:solidFill>
              </a:rPr>
              <a:t>osoba, která ohrožuje ohroženou osobu na životě, zdraví anebo svobodě nebo lidské důstojnosti, sdílí s ohroženou osobou společné obydlí a lze důvodně předpokládat, že se tato osoba bude dopouštět i nadále nebezpečného útoku proti životu, zdraví anebo svobodě nebo zvlášť závažného útoku proti lidské důstojnosti.​</a:t>
            </a:r>
          </a:p>
          <a:p>
            <a:pPr lvl="0" algn="just">
              <a:buFont typeface="Arial" panose="020B0604020202020204" pitchFamily="34" charset="0"/>
              <a:buChar char="•"/>
            </a:pPr>
            <a:r>
              <a:rPr lang="cs-CZ" sz="1800" b="1" dirty="0">
                <a:solidFill>
                  <a:srgbClr val="000000"/>
                </a:solidFill>
              </a:rPr>
              <a:t>Ohroženou osobou​ je </a:t>
            </a:r>
            <a:r>
              <a:rPr lang="cs-CZ" sz="1800" dirty="0">
                <a:solidFill>
                  <a:srgbClr val="000000"/>
                </a:solidFill>
              </a:rPr>
              <a:t>osoba, která je ohrožena útokem násilné osoby proti životu, zdraví anebo svobodě nebo zvlášť závažným útokem proti lidské důstojnosti, za ohroženou osobu se považují všechny osoby mladší 18 let (dále jen "dítě"), sdílející s násilnou osobou společné obydlí.</a:t>
            </a:r>
            <a:r>
              <a:rPr lang="cs-CZ" sz="2200" dirty="0">
                <a:solidFill>
                  <a:srgbClr val="000000"/>
                </a:solidFill>
              </a:rPr>
              <a:t> </a:t>
            </a:r>
            <a:r>
              <a:rPr lang="cs-CZ" sz="1800" dirty="0">
                <a:solidFill>
                  <a:srgbClr val="000000"/>
                </a:solidFill>
              </a:rPr>
              <a:t>Jednání násilné osoby negativně ovlivňuje nebo poškozuje ohroženou osobu, narušuje její psychickou stabilitu a integritu, poškozuje rozvoj její osobnosti nebo omezuje svobodu.</a:t>
            </a:r>
          </a:p>
          <a:p>
            <a:pPr lvl="0" algn="just"/>
            <a:endParaRPr lang="cs-CZ" sz="1800" dirty="0">
              <a:solidFill>
                <a:srgbClr val="000000"/>
              </a:solidFill>
            </a:endParaRPr>
          </a:p>
          <a:p>
            <a:pPr lvl="1">
              <a:buFont typeface="Wingdings" panose="05000000000000000000" pitchFamily="2" charset="2"/>
              <a:buChar char="§"/>
            </a:pPr>
            <a:r>
              <a:rPr lang="cs-CZ" altLang="cs-CZ" sz="1300" dirty="0">
                <a:solidFill>
                  <a:srgbClr val="000000"/>
                </a:solidFill>
              </a:rPr>
              <a:t>manželka, manžel, družka, druh, bývalí manželé dále žijící ve společném bytě</a:t>
            </a:r>
          </a:p>
          <a:p>
            <a:pPr lvl="1">
              <a:buFont typeface="Wingdings" panose="05000000000000000000" pitchFamily="2" charset="2"/>
              <a:buChar char="§"/>
            </a:pPr>
            <a:r>
              <a:rPr lang="cs-CZ" altLang="cs-CZ" sz="1300" dirty="0">
                <a:solidFill>
                  <a:srgbClr val="000000"/>
                </a:solidFill>
              </a:rPr>
              <a:t>děti žijící ve vztahu, kde dochází k DN</a:t>
            </a:r>
          </a:p>
          <a:p>
            <a:pPr lvl="1">
              <a:buFont typeface="Wingdings" panose="05000000000000000000" pitchFamily="2" charset="2"/>
              <a:buChar char="§"/>
            </a:pPr>
            <a:r>
              <a:rPr lang="cs-CZ" altLang="cs-CZ" sz="1300" dirty="0">
                <a:solidFill>
                  <a:srgbClr val="000000"/>
                </a:solidFill>
              </a:rPr>
              <a:t>senioři, žijící ve společném bytě nebo domě se svými dětmi, vnuky…….</a:t>
            </a:r>
          </a:p>
          <a:p>
            <a:pPr lvl="1">
              <a:buFont typeface="Wingdings" panose="05000000000000000000" pitchFamily="2" charset="2"/>
              <a:buChar char="§"/>
            </a:pPr>
            <a:r>
              <a:rPr lang="cs-CZ" altLang="cs-CZ" sz="1300" dirty="0">
                <a:solidFill>
                  <a:srgbClr val="000000"/>
                </a:solidFill>
              </a:rPr>
              <a:t>osoby zdravotně postižené a odkázané na pomoc blízkých osob</a:t>
            </a:r>
          </a:p>
          <a:p>
            <a:pPr lvl="0"/>
            <a:endParaRPr lang="cs-CZ" sz="1500" dirty="0">
              <a:solidFill>
                <a:srgbClr val="000000"/>
              </a:solidFill>
            </a:endParaRPr>
          </a:p>
          <a:p>
            <a:pPr lvl="0" algn="just"/>
            <a:endParaRPr lang="cs-CZ" dirty="0"/>
          </a:p>
        </p:txBody>
      </p:sp>
      <p:sp>
        <p:nvSpPr>
          <p:cNvPr id="4" name="Zástupný symbol pro datum 3"/>
          <p:cNvSpPr>
            <a:spLocks noGrp="1"/>
          </p:cNvSpPr>
          <p:nvPr>
            <p:ph type="dt" sz="half" idx="10"/>
          </p:nvPr>
        </p:nvSpPr>
        <p:spPr/>
        <p:txBody>
          <a:bodyPr/>
          <a:lstStyle/>
          <a:p>
            <a:pPr>
              <a:defRPr/>
            </a:pPr>
            <a:fld id="{34A0A962-0C7F-4DDC-BD5B-05B78D4A5A0B}" type="datetime1">
              <a:rPr lang="cs-CZ" altLang="cs-CZ" smtClean="0"/>
              <a:t>02.12.2025</a:t>
            </a:fld>
            <a:endParaRPr lang="cs-CZ" altLang="cs-CZ" dirty="0"/>
          </a:p>
        </p:txBody>
      </p:sp>
      <p:sp>
        <p:nvSpPr>
          <p:cNvPr id="5" name="Zástupný symbol pro zápatí 4"/>
          <p:cNvSpPr>
            <a:spLocks noGrp="1"/>
          </p:cNvSpPr>
          <p:nvPr>
            <p:ph type="ftr" sz="quarter" idx="11"/>
          </p:nvPr>
        </p:nvSpPr>
        <p:spPr>
          <a:xfrm>
            <a:off x="1763688" y="6129338"/>
            <a:ext cx="4679950" cy="187325"/>
          </a:xfrm>
        </p:spPr>
        <p:txBody>
          <a:bodyPr/>
          <a:lstStyle/>
          <a:p>
            <a:pPr>
              <a:defRPr/>
            </a:pPr>
            <a:r>
              <a:rPr lang="cs-CZ" altLang="cs-CZ" dirty="0"/>
              <a:t>Role OSPOD  v trestním řízení a spolupráce s PČR v případech domácího násilí</a:t>
            </a:r>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10</a:t>
            </a:fld>
            <a:endParaRPr lang="cs-CZ" altLang="cs-CZ" dirty="0"/>
          </a:p>
        </p:txBody>
      </p:sp>
    </p:spTree>
    <p:extLst>
      <p:ext uri="{BB962C8B-B14F-4D97-AF65-F5344CB8AC3E}">
        <p14:creationId xmlns:p14="http://schemas.microsoft.com/office/powerpoint/2010/main" val="3505172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lvl="0" algn="just"/>
            <a:r>
              <a:rPr lang="cs-CZ" sz="1800" b="1" dirty="0">
                <a:solidFill>
                  <a:srgbClr val="000000"/>
                </a:solidFill>
              </a:rPr>
              <a:t>Vykázanou osobou​ je </a:t>
            </a:r>
            <a:r>
              <a:rPr lang="cs-CZ" sz="1800" dirty="0">
                <a:solidFill>
                  <a:srgbClr val="000000"/>
                </a:solidFill>
              </a:rPr>
              <a:t>násilná osoba, která byla vykázána ze společného obydlí.</a:t>
            </a:r>
          </a:p>
          <a:p>
            <a:pPr lvl="0" algn="just"/>
            <a:r>
              <a:rPr lang="cs-CZ" sz="1800" b="1" dirty="0">
                <a:solidFill>
                  <a:srgbClr val="000000"/>
                </a:solidFill>
              </a:rPr>
              <a:t>Hrozbou nebezpečného útoku​ je </a:t>
            </a:r>
            <a:r>
              <a:rPr lang="cs-CZ" sz="1800" dirty="0">
                <a:solidFill>
                  <a:srgbClr val="000000"/>
                </a:solidFill>
              </a:rPr>
              <a:t>důvodný předpoklad, že se násilná osoba dopustí nebezpečného jednání majícího za následek ohrožení života, zdraví anebo svobody ohrožené osoby, např. útok za použití značné fyzické síly nebo zbraně,​</a:t>
            </a:r>
          </a:p>
          <a:p>
            <a:pPr lvl="0" algn="just"/>
            <a:r>
              <a:rPr lang="cs-CZ" sz="1800" b="1" dirty="0">
                <a:solidFill>
                  <a:srgbClr val="000000"/>
                </a:solidFill>
              </a:rPr>
              <a:t>Hrozbou zvlášť závažného útoku​ </a:t>
            </a:r>
            <a:r>
              <a:rPr lang="cs-CZ" sz="1800" dirty="0">
                <a:solidFill>
                  <a:srgbClr val="000000"/>
                </a:solidFill>
              </a:rPr>
              <a:t>důvodný předpoklad, že se násilná osoba dopustí nebezpečného jednání majícího za následek závažné ponížení lidské důstojnosti ohrožené osoby, jedná se zejména o hrozbu hrubého ponižování psychického, sexuálního rázu apod.,</a:t>
            </a:r>
          </a:p>
          <a:p>
            <a:pPr lvl="0" algn="just"/>
            <a:r>
              <a:rPr lang="cs-CZ" sz="1800" b="1" dirty="0">
                <a:solidFill>
                  <a:srgbClr val="000000"/>
                </a:solidFill>
              </a:rPr>
              <a:t> </a:t>
            </a:r>
            <a:endParaRPr lang="cs-CZ" sz="1800" dirty="0">
              <a:solidFill>
                <a:srgbClr val="000000"/>
              </a:solidFill>
            </a:endParaRPr>
          </a:p>
          <a:p>
            <a:endParaRPr lang="cs-CZ" dirty="0"/>
          </a:p>
        </p:txBody>
      </p:sp>
      <p:sp>
        <p:nvSpPr>
          <p:cNvPr id="4" name="Zástupný symbol pro datum 3"/>
          <p:cNvSpPr>
            <a:spLocks noGrp="1"/>
          </p:cNvSpPr>
          <p:nvPr>
            <p:ph type="dt" sz="half" idx="10"/>
          </p:nvPr>
        </p:nvSpPr>
        <p:spPr/>
        <p:txBody>
          <a:bodyPr/>
          <a:lstStyle/>
          <a:p>
            <a:pPr>
              <a:defRPr/>
            </a:pPr>
            <a:fld id="{A5231E8D-B47D-4BAD-856E-B9E94A471028}" type="datetime1">
              <a:rPr lang="cs-CZ" altLang="cs-CZ" smtClean="0"/>
              <a:t>02.12.2025</a:t>
            </a:fld>
            <a:endParaRPr lang="cs-CZ" altLang="cs-CZ" dirty="0"/>
          </a:p>
        </p:txBody>
      </p:sp>
      <p:sp>
        <p:nvSpPr>
          <p:cNvPr id="5" name="Zástupný symbol pro zápatí 4"/>
          <p:cNvSpPr>
            <a:spLocks noGrp="1"/>
          </p:cNvSpPr>
          <p:nvPr>
            <p:ph type="ftr" sz="quarter" idx="11"/>
          </p:nvPr>
        </p:nvSpPr>
        <p:spPr>
          <a:xfrm>
            <a:off x="1691680" y="6063396"/>
            <a:ext cx="4679950" cy="187325"/>
          </a:xfrm>
        </p:spPr>
        <p:txBody>
          <a:bodyPr/>
          <a:lstStyle/>
          <a:p>
            <a:pPr>
              <a:defRPr/>
            </a:pPr>
            <a:r>
              <a:rPr lang="cs-CZ" altLang="cs-CZ" dirty="0"/>
              <a:t>Role OSPOD  v trestním řízení a spolupráce s PČR v případech domácího násilí</a:t>
            </a:r>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11</a:t>
            </a:fld>
            <a:endParaRPr lang="cs-CZ" altLang="cs-CZ" dirty="0"/>
          </a:p>
        </p:txBody>
      </p:sp>
    </p:spTree>
    <p:extLst>
      <p:ext uri="{BB962C8B-B14F-4D97-AF65-F5344CB8AC3E}">
        <p14:creationId xmlns:p14="http://schemas.microsoft.com/office/powerpoint/2010/main" val="1198043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lstStyle/>
          <a:p>
            <a:endParaRPr lang="cs-CZ" dirty="0"/>
          </a:p>
        </p:txBody>
      </p:sp>
      <p:sp>
        <p:nvSpPr>
          <p:cNvPr id="3" name="Zástupný symbol pro obsah 2"/>
          <p:cNvSpPr>
            <a:spLocks noGrp="1"/>
          </p:cNvSpPr>
          <p:nvPr>
            <p:ph idx="1"/>
          </p:nvPr>
        </p:nvSpPr>
        <p:spPr>
          <a:xfrm>
            <a:off x="457200" y="836713"/>
            <a:ext cx="8229600" cy="4694138"/>
          </a:xfrm>
        </p:spPr>
        <p:txBody>
          <a:bodyPr/>
          <a:lstStyle/>
          <a:p>
            <a:pPr lvl="0" algn="just"/>
            <a:r>
              <a:rPr lang="cs-CZ" sz="1600" b="1" dirty="0">
                <a:solidFill>
                  <a:srgbClr val="000000"/>
                </a:solidFill>
              </a:rPr>
              <a:t>Společným obydlím  je </a:t>
            </a:r>
            <a:r>
              <a:rPr lang="cs-CZ" sz="1600" dirty="0">
                <a:solidFill>
                  <a:srgbClr val="000000"/>
                </a:solidFill>
              </a:rPr>
              <a:t>byt, dům nebo jiný objekt, jehož prostory násilná a ohrožená osoba obývají společně (ať už trvale nebo jen přechodně), přičemž rozhodující je faktický stav společného bydlení, nikoliv vedení společné domácnosti či právní důvod užívání obydlí. O soužití ve společném obydlí jde i tehdy, jestliže má násilná osoba ke společnému obydlí volný přístup, má zde své věci, občas zde přespí apod., a sdílí tak s ohroženou osobou její soukromí. Není přitom podstatné, zda se násilná osoba ze sdíleného obydlí i na poměrně dlouhá období vzdaluje, popř. zda má další vlastní byt, z nějž do obydlí ohrožené osoby dochází.</a:t>
            </a:r>
          </a:p>
          <a:p>
            <a:pPr lvl="0" algn="just"/>
            <a:r>
              <a:rPr lang="cs-CZ" sz="1600" dirty="0">
                <a:solidFill>
                  <a:srgbClr val="000000"/>
                </a:solidFill>
              </a:rPr>
              <a:t>Vynucené odstěhování se ohrožené osoby ze společného obydlí nelze považovat za svobodné vyjádření vůle zdržovat se na jiném místě a tedy ani za skutečnost odůvodňující závěr, že ohrožená a násilná osoba společné obydlí neužívají.</a:t>
            </a:r>
          </a:p>
          <a:p>
            <a:pPr lvl="0" algn="just"/>
            <a:r>
              <a:rPr lang="cs-CZ" sz="1600" dirty="0">
                <a:solidFill>
                  <a:srgbClr val="000000"/>
                </a:solidFill>
              </a:rPr>
              <a:t>Právním titulem společného bydlení může být např. vlastnictví nemovitosti, nájemní či podnájemní vztah, ale i faktické společné bydlení na základě rodinných i jiných vztahů; za společné obydlí se považují i případy vícegeneračního bydlení, kdy osoby užívají některé prostory společně (např. společné prostory či příslušenství bytu nebo domu). Policista není povinen přezkoumávat vlastnické nebo jiné vztahy ke společnému obydlí, kromě jeho užívání.</a:t>
            </a:r>
          </a:p>
          <a:p>
            <a:endParaRPr lang="cs-CZ" dirty="0"/>
          </a:p>
        </p:txBody>
      </p:sp>
      <p:sp>
        <p:nvSpPr>
          <p:cNvPr id="4" name="Zástupný symbol pro datum 3"/>
          <p:cNvSpPr>
            <a:spLocks noGrp="1"/>
          </p:cNvSpPr>
          <p:nvPr>
            <p:ph type="dt" sz="half" idx="10"/>
          </p:nvPr>
        </p:nvSpPr>
        <p:spPr/>
        <p:txBody>
          <a:bodyPr/>
          <a:lstStyle/>
          <a:p>
            <a:pPr>
              <a:defRPr/>
            </a:pPr>
            <a:fld id="{A23BE257-4A77-42CA-B3ED-38F117EFECC8}" type="datetime1">
              <a:rPr lang="cs-CZ" altLang="cs-CZ" smtClean="0"/>
              <a:t>02.12.2025</a:t>
            </a:fld>
            <a:endParaRPr lang="cs-CZ" altLang="cs-CZ" dirty="0"/>
          </a:p>
        </p:txBody>
      </p:sp>
      <p:sp>
        <p:nvSpPr>
          <p:cNvPr id="5" name="Zástupný symbol pro zápatí 4"/>
          <p:cNvSpPr>
            <a:spLocks noGrp="1"/>
          </p:cNvSpPr>
          <p:nvPr>
            <p:ph type="ftr" sz="quarter" idx="11"/>
          </p:nvPr>
        </p:nvSpPr>
        <p:spPr>
          <a:xfrm>
            <a:off x="1763688" y="6151563"/>
            <a:ext cx="4679950" cy="187325"/>
          </a:xfrm>
        </p:spPr>
        <p:txBody>
          <a:bodyPr/>
          <a:lstStyle/>
          <a:p>
            <a:pPr>
              <a:defRPr/>
            </a:pPr>
            <a:r>
              <a:rPr lang="cs-CZ" altLang="cs-CZ"/>
              <a:t>Role OSPOD  v trestním řízení a spolupráce s PČR v případech domácího násilí</a:t>
            </a:r>
            <a:endParaRPr lang="cs-CZ" altLang="cs-CZ" dirty="0"/>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12</a:t>
            </a:fld>
            <a:endParaRPr lang="cs-CZ" altLang="cs-CZ" dirty="0"/>
          </a:p>
        </p:txBody>
      </p:sp>
    </p:spTree>
    <p:extLst>
      <p:ext uri="{BB962C8B-B14F-4D97-AF65-F5344CB8AC3E}">
        <p14:creationId xmlns:p14="http://schemas.microsoft.com/office/powerpoint/2010/main" val="214224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lvl="0"/>
            <a:r>
              <a:rPr lang="cs-CZ" sz="1800" b="1" dirty="0">
                <a:solidFill>
                  <a:srgbClr val="000000"/>
                </a:solidFill>
              </a:rPr>
              <a:t>Vykázáním ​</a:t>
            </a:r>
            <a:r>
              <a:rPr lang="cs-CZ" sz="1800" dirty="0">
                <a:solidFill>
                  <a:srgbClr val="000000"/>
                </a:solidFill>
              </a:rPr>
              <a:t>využití oprávnění policisty, na základě něhož je násilná osoba povinna na dobu 14 dnů opustit společné obydlí a jeho bezprostřední okolí, zdržet se vstupu na tato místa (teritoriální ochrana) a zdržet se styku nebo navazování kontaktu s ohroženou osobou (personální ochrana).</a:t>
            </a:r>
          </a:p>
          <a:p>
            <a:endParaRPr lang="cs-CZ" dirty="0"/>
          </a:p>
        </p:txBody>
      </p:sp>
      <p:sp>
        <p:nvSpPr>
          <p:cNvPr id="4" name="Zástupný symbol pro datum 3"/>
          <p:cNvSpPr>
            <a:spLocks noGrp="1"/>
          </p:cNvSpPr>
          <p:nvPr>
            <p:ph type="dt" sz="half" idx="10"/>
          </p:nvPr>
        </p:nvSpPr>
        <p:spPr/>
        <p:txBody>
          <a:bodyPr/>
          <a:lstStyle/>
          <a:p>
            <a:pPr>
              <a:defRPr/>
            </a:pPr>
            <a:fld id="{F2F89D29-2CC1-4622-9C1A-45CCA88D9650}" type="datetime1">
              <a:rPr lang="cs-CZ" altLang="cs-CZ" smtClean="0"/>
              <a:t>02.12.2025</a:t>
            </a:fld>
            <a:endParaRPr lang="cs-CZ" altLang="cs-CZ" dirty="0"/>
          </a:p>
        </p:txBody>
      </p:sp>
      <p:sp>
        <p:nvSpPr>
          <p:cNvPr id="5" name="Zástupný symbol pro zápatí 4"/>
          <p:cNvSpPr>
            <a:spLocks noGrp="1"/>
          </p:cNvSpPr>
          <p:nvPr>
            <p:ph type="ftr" sz="quarter" idx="11"/>
          </p:nvPr>
        </p:nvSpPr>
        <p:spPr>
          <a:xfrm>
            <a:off x="1835696" y="6129338"/>
            <a:ext cx="4679950" cy="187325"/>
          </a:xfrm>
        </p:spPr>
        <p:txBody>
          <a:bodyPr/>
          <a:lstStyle/>
          <a:p>
            <a:pPr>
              <a:defRPr/>
            </a:pPr>
            <a:r>
              <a:rPr lang="cs-CZ" altLang="cs-CZ" dirty="0"/>
              <a:t>Role OSPOD  v trestním řízení a spolupráce s PČR v případech domácího násilí</a:t>
            </a:r>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13</a:t>
            </a:fld>
            <a:endParaRPr lang="cs-CZ" altLang="cs-CZ" dirty="0"/>
          </a:p>
        </p:txBody>
      </p:sp>
    </p:spTree>
    <p:extLst>
      <p:ext uri="{BB962C8B-B14F-4D97-AF65-F5344CB8AC3E}">
        <p14:creationId xmlns:p14="http://schemas.microsoft.com/office/powerpoint/2010/main" val="3596751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a:solidFill>
              <a:schemeClr val="tx1"/>
            </a:solidFill>
          </a:ln>
        </p:spPr>
        <p:txBody>
          <a:bodyPr/>
          <a:lstStyle/>
          <a:p>
            <a:pPr algn="ctr"/>
            <a:r>
              <a:rPr lang="cs-CZ" sz="3200" b="1" dirty="0">
                <a:solidFill>
                  <a:schemeClr val="tx1"/>
                </a:solidFill>
              </a:rPr>
              <a:t>Dlouhodobost/opakovanost</a:t>
            </a:r>
          </a:p>
        </p:txBody>
      </p:sp>
      <p:sp>
        <p:nvSpPr>
          <p:cNvPr id="3" name="Zástupný symbol pro obsah 2"/>
          <p:cNvSpPr>
            <a:spLocks noGrp="1"/>
          </p:cNvSpPr>
          <p:nvPr>
            <p:ph idx="1"/>
          </p:nvPr>
        </p:nvSpPr>
        <p:spPr/>
        <p:txBody>
          <a:bodyPr/>
          <a:lstStyle/>
          <a:p>
            <a:pPr algn="just"/>
            <a:r>
              <a:rPr lang="cs-CZ" altLang="cs-CZ" sz="1800" b="1" dirty="0"/>
              <a:t>Dlouhodobost/opakovanost </a:t>
            </a:r>
            <a:r>
              <a:rPr lang="cs-CZ" altLang="cs-CZ" sz="1800" dirty="0"/>
              <a:t>– DN má svoji dynamiku, útoky jsou opakované, obvykle se stupňují v četnosti a intenzitě, formy násilí se střídají. </a:t>
            </a:r>
          </a:p>
          <a:p>
            <a:pPr algn="just"/>
            <a:r>
              <a:rPr lang="cs-CZ" altLang="cs-CZ" sz="1800" dirty="0"/>
              <a:t>Za DN se však považuje i ojedinělý a jednorázový incident, často bývá začátkem dlouhodobých incidentů (začalo to první fackou…)</a:t>
            </a:r>
          </a:p>
          <a:p>
            <a:pPr marL="0" indent="0" algn="just">
              <a:buNone/>
            </a:pPr>
            <a:endParaRPr lang="cs-CZ" altLang="cs-CZ" sz="1800" dirty="0"/>
          </a:p>
          <a:p>
            <a:pPr marL="0" indent="0" algn="ctr">
              <a:buNone/>
            </a:pPr>
            <a:r>
              <a:rPr lang="cs-CZ" altLang="cs-CZ" sz="1800" b="1" u="sng" dirty="0"/>
              <a:t>Není vyžadováno nutně!!</a:t>
            </a:r>
          </a:p>
          <a:p>
            <a:pPr algn="just"/>
            <a:r>
              <a:rPr lang="cs-CZ" sz="1800" dirty="0">
                <a:solidFill>
                  <a:srgbClr val="FF0000"/>
                </a:solidFill>
              </a:rPr>
              <a:t>Občanský zákoník dlouhodobost nevyžaduje x PČR potřebuje pro posouzení podle § 44/1 </a:t>
            </a:r>
            <a:r>
              <a:rPr lang="cs-CZ" sz="1800" dirty="0">
                <a:solidFill>
                  <a:schemeClr val="tx1"/>
                </a:solidFill>
              </a:rPr>
              <a:t>(„</a:t>
            </a:r>
            <a:r>
              <a:rPr lang="cs-CZ" sz="1800" i="1" dirty="0">
                <a:solidFill>
                  <a:schemeClr val="tx1"/>
                </a:solidFill>
              </a:rPr>
              <a:t>zejména s ohledem na předcházející útoky“</a:t>
            </a:r>
            <a:r>
              <a:rPr lang="cs-CZ" sz="1800" dirty="0">
                <a:solidFill>
                  <a:schemeClr val="tx1"/>
                </a:solidFill>
              </a:rPr>
              <a:t>), není to nezbytná podmínka, ale lze to použít pro odůvodnění vykázání a pro posouzení skutkové podstaty trestných činů §198,199.</a:t>
            </a:r>
          </a:p>
        </p:txBody>
      </p:sp>
      <p:sp>
        <p:nvSpPr>
          <p:cNvPr id="4" name="Zástupný symbol pro datum 3"/>
          <p:cNvSpPr>
            <a:spLocks noGrp="1"/>
          </p:cNvSpPr>
          <p:nvPr>
            <p:ph type="dt" sz="half" idx="10"/>
          </p:nvPr>
        </p:nvSpPr>
        <p:spPr/>
        <p:txBody>
          <a:bodyPr/>
          <a:lstStyle/>
          <a:p>
            <a:pPr>
              <a:defRPr/>
            </a:pPr>
            <a:fld id="{CDC047B3-1439-4376-ABE3-9990AA12EA7C}" type="datetime1">
              <a:rPr lang="cs-CZ" altLang="cs-CZ" smtClean="0"/>
              <a:t>02.12.2025</a:t>
            </a:fld>
            <a:endParaRPr lang="cs-CZ" altLang="cs-CZ" dirty="0"/>
          </a:p>
        </p:txBody>
      </p:sp>
      <p:sp>
        <p:nvSpPr>
          <p:cNvPr id="5" name="Zástupný symbol pro zápatí 4"/>
          <p:cNvSpPr>
            <a:spLocks noGrp="1"/>
          </p:cNvSpPr>
          <p:nvPr>
            <p:ph type="ftr" sz="quarter" idx="11"/>
          </p:nvPr>
        </p:nvSpPr>
        <p:spPr>
          <a:xfrm>
            <a:off x="1763688" y="6099663"/>
            <a:ext cx="4679950" cy="187325"/>
          </a:xfrm>
        </p:spPr>
        <p:txBody>
          <a:bodyPr/>
          <a:lstStyle/>
          <a:p>
            <a:pPr>
              <a:defRPr/>
            </a:pPr>
            <a:r>
              <a:rPr lang="cs-CZ" altLang="cs-CZ"/>
              <a:t>Role OSPOD  v trestním řízení a spolupráce s PČR v případech domácího násilí</a:t>
            </a:r>
            <a:endParaRPr lang="cs-CZ" altLang="cs-CZ" dirty="0"/>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14</a:t>
            </a:fld>
            <a:endParaRPr lang="cs-CZ" altLang="cs-CZ" dirty="0"/>
          </a:p>
        </p:txBody>
      </p:sp>
    </p:spTree>
    <p:extLst>
      <p:ext uri="{BB962C8B-B14F-4D97-AF65-F5344CB8AC3E}">
        <p14:creationId xmlns:p14="http://schemas.microsoft.com/office/powerpoint/2010/main" val="3486953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a:solidFill>
              <a:schemeClr val="tx1"/>
            </a:solidFill>
          </a:ln>
        </p:spPr>
        <p:txBody>
          <a:bodyPr/>
          <a:lstStyle/>
          <a:p>
            <a:pPr algn="ctr"/>
            <a:r>
              <a:rPr lang="cs-CZ" sz="3200" b="1" dirty="0">
                <a:solidFill>
                  <a:schemeClr val="tx1"/>
                </a:solidFill>
              </a:rPr>
              <a:t>Rozdělené role</a:t>
            </a:r>
          </a:p>
        </p:txBody>
      </p:sp>
      <p:sp>
        <p:nvSpPr>
          <p:cNvPr id="3" name="Zástupný symbol pro obsah 2"/>
          <p:cNvSpPr>
            <a:spLocks noGrp="1"/>
          </p:cNvSpPr>
          <p:nvPr>
            <p:ph idx="1"/>
          </p:nvPr>
        </p:nvSpPr>
        <p:spPr/>
        <p:txBody>
          <a:bodyPr>
            <a:normAutofit/>
          </a:bodyPr>
          <a:lstStyle/>
          <a:p>
            <a:pPr algn="just">
              <a:defRPr/>
            </a:pPr>
            <a:r>
              <a:rPr lang="cs-CZ" sz="1500" b="1" dirty="0"/>
              <a:t>Jasně rozdělené role – </a:t>
            </a:r>
            <a:r>
              <a:rPr lang="cs-CZ" sz="1500" dirty="0"/>
              <a:t>většinou</a:t>
            </a:r>
            <a:r>
              <a:rPr lang="cs-CZ" sz="1500" b="1" dirty="0"/>
              <a:t> </a:t>
            </a:r>
            <a:r>
              <a:rPr lang="cs-CZ" altLang="cs-CZ" sz="1500" dirty="0"/>
              <a:t>trvalá asymetrie vztahu, lze rozlišit násilnou i ohroženou osobu, vzájemné postavení je nerovné, role se v průběhu incidentů nemění. Pozor – oběť má nárok se bránit.</a:t>
            </a:r>
          </a:p>
          <a:p>
            <a:pPr algn="just">
              <a:defRPr/>
            </a:pPr>
            <a:r>
              <a:rPr lang="cs-CZ" altLang="cs-CZ" sz="1500" u="sng" dirty="0">
                <a:solidFill>
                  <a:srgbClr val="FF0000"/>
                </a:solidFill>
              </a:rPr>
              <a:t>Dříve </a:t>
            </a:r>
            <a:r>
              <a:rPr lang="cs-CZ" sz="1500" u="sng" dirty="0">
                <a:solidFill>
                  <a:srgbClr val="FF0000"/>
                </a:solidFill>
              </a:rPr>
              <a:t>podmínka pro zjišťování typických znaků DN</a:t>
            </a:r>
            <a:r>
              <a:rPr lang="cs-CZ" sz="1500" dirty="0">
                <a:solidFill>
                  <a:srgbClr val="FF0000"/>
                </a:solidFill>
              </a:rPr>
              <a:t>, </a:t>
            </a:r>
            <a:r>
              <a:rPr lang="cs-CZ" sz="1500" dirty="0"/>
              <a:t> </a:t>
            </a:r>
            <a:r>
              <a:rPr lang="cs-CZ" sz="1500" dirty="0">
                <a:solidFill>
                  <a:srgbClr val="FF0000"/>
                </a:solidFill>
              </a:rPr>
              <a:t>ale pro vykázání není tato podmínka nutná.</a:t>
            </a:r>
            <a:r>
              <a:rPr lang="cs-CZ" sz="1500" dirty="0"/>
              <a:t> Lze vykázat, i když nejsou jasné role (italská domácnost).  Musí se zjišťovat nebezpečnost a riziko dalšího útoku!!</a:t>
            </a:r>
          </a:p>
          <a:p>
            <a:endParaRPr lang="cs-CZ" sz="1500" dirty="0"/>
          </a:p>
        </p:txBody>
      </p:sp>
      <p:sp>
        <p:nvSpPr>
          <p:cNvPr id="4" name="Zástupný symbol pro datum 3"/>
          <p:cNvSpPr>
            <a:spLocks noGrp="1"/>
          </p:cNvSpPr>
          <p:nvPr>
            <p:ph type="dt" sz="half" idx="10"/>
          </p:nvPr>
        </p:nvSpPr>
        <p:spPr/>
        <p:txBody>
          <a:bodyPr/>
          <a:lstStyle/>
          <a:p>
            <a:pPr>
              <a:defRPr/>
            </a:pPr>
            <a:fld id="{726E88C8-B395-48EE-9558-CF552B606520}" type="datetime1">
              <a:rPr lang="cs-CZ" altLang="cs-CZ" smtClean="0"/>
              <a:t>02.12.2025</a:t>
            </a:fld>
            <a:endParaRPr lang="cs-CZ" altLang="cs-CZ" dirty="0"/>
          </a:p>
        </p:txBody>
      </p:sp>
      <p:sp>
        <p:nvSpPr>
          <p:cNvPr id="5" name="Zástupný symbol pro zápatí 4"/>
          <p:cNvSpPr>
            <a:spLocks noGrp="1"/>
          </p:cNvSpPr>
          <p:nvPr>
            <p:ph type="ftr" sz="quarter" idx="11"/>
          </p:nvPr>
        </p:nvSpPr>
        <p:spPr>
          <a:xfrm>
            <a:off x="1763688" y="6117248"/>
            <a:ext cx="4679950" cy="187325"/>
          </a:xfrm>
        </p:spPr>
        <p:txBody>
          <a:bodyPr/>
          <a:lstStyle/>
          <a:p>
            <a:pPr>
              <a:defRPr/>
            </a:pPr>
            <a:r>
              <a:rPr lang="cs-CZ" altLang="cs-CZ" dirty="0"/>
              <a:t>Role OSPOD  v trestním řízení a spolupráce s PČR v případech domácího násilí</a:t>
            </a:r>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15</a:t>
            </a:fld>
            <a:endParaRPr lang="cs-CZ" altLang="cs-CZ" dirty="0"/>
          </a:p>
        </p:txBody>
      </p:sp>
    </p:spTree>
    <p:extLst>
      <p:ext uri="{BB962C8B-B14F-4D97-AF65-F5344CB8AC3E}">
        <p14:creationId xmlns:p14="http://schemas.microsoft.com/office/powerpoint/2010/main" val="4182053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pPr algn="ctr"/>
            <a:r>
              <a:rPr lang="cs-CZ" altLang="cs-CZ" b="1" dirty="0">
                <a:solidFill>
                  <a:srgbClr val="0000FF"/>
                </a:solidFill>
              </a:rPr>
              <a:t> </a:t>
            </a:r>
            <a:endParaRPr lang="cs-CZ" altLang="cs-CZ" sz="4000" b="1" dirty="0">
              <a:solidFill>
                <a:schemeClr val="tx1"/>
              </a:solidFill>
            </a:endParaRPr>
          </a:p>
        </p:txBody>
      </p:sp>
      <p:sp>
        <p:nvSpPr>
          <p:cNvPr id="8" name="Zástupný symbol pro text 7"/>
          <p:cNvSpPr>
            <a:spLocks noGrp="1"/>
          </p:cNvSpPr>
          <p:nvPr>
            <p:ph type="body" idx="1"/>
          </p:nvPr>
        </p:nvSpPr>
        <p:spPr>
          <a:xfrm>
            <a:off x="4822503" y="2065536"/>
            <a:ext cx="3998912" cy="606823"/>
          </a:xfrm>
        </p:spPr>
        <p:txBody>
          <a:bodyPr/>
          <a:lstStyle/>
          <a:p>
            <a:pPr algn="just"/>
            <a:r>
              <a:rPr lang="cs-CZ" sz="3200" dirty="0"/>
              <a:t>Podmínky vykázání</a:t>
            </a:r>
          </a:p>
        </p:txBody>
      </p:sp>
      <p:sp>
        <p:nvSpPr>
          <p:cNvPr id="9" name="Zástupný symbol pro obsah 8"/>
          <p:cNvSpPr>
            <a:spLocks noGrp="1"/>
          </p:cNvSpPr>
          <p:nvPr>
            <p:ph sz="half" idx="2"/>
          </p:nvPr>
        </p:nvSpPr>
        <p:spPr>
          <a:xfrm>
            <a:off x="4922879" y="2780928"/>
            <a:ext cx="3868737" cy="2582143"/>
          </a:xfrm>
        </p:spPr>
        <p:txBody>
          <a:bodyPr/>
          <a:lstStyle/>
          <a:p>
            <a:pPr marL="0" indent="0">
              <a:buNone/>
            </a:pPr>
            <a:r>
              <a:rPr lang="cs-CZ" sz="1600" dirty="0"/>
              <a:t>Důvodné předpoklady, že dojde k </a:t>
            </a:r>
            <a:r>
              <a:rPr lang="cs-CZ" sz="1600" dirty="0">
                <a:solidFill>
                  <a:srgbClr val="FF0000"/>
                </a:solidFill>
              </a:rPr>
              <a:t>nebezpečnému útoku proti:  </a:t>
            </a:r>
          </a:p>
          <a:p>
            <a:r>
              <a:rPr lang="cs-CZ" sz="1600" b="1" dirty="0">
                <a:solidFill>
                  <a:srgbClr val="FF0000"/>
                </a:solidFill>
              </a:rPr>
              <a:t>životu</a:t>
            </a:r>
          </a:p>
          <a:p>
            <a:r>
              <a:rPr lang="cs-CZ" sz="1600" b="1" dirty="0">
                <a:solidFill>
                  <a:srgbClr val="FF0000"/>
                </a:solidFill>
              </a:rPr>
              <a:t>zdraví</a:t>
            </a:r>
          </a:p>
          <a:p>
            <a:r>
              <a:rPr lang="cs-CZ" sz="1600" b="1" dirty="0">
                <a:solidFill>
                  <a:srgbClr val="FF0000"/>
                </a:solidFill>
              </a:rPr>
              <a:t>svobodě</a:t>
            </a:r>
          </a:p>
          <a:p>
            <a:r>
              <a:rPr lang="cs-CZ" sz="1600" b="1" dirty="0">
                <a:solidFill>
                  <a:srgbClr val="FF0000"/>
                </a:solidFill>
              </a:rPr>
              <a:t>nebo zvlášť závažnému útoku proti lidské důstojnosti,</a:t>
            </a:r>
          </a:p>
          <a:p>
            <a:pPr marL="0" indent="0">
              <a:buNone/>
            </a:pPr>
            <a:r>
              <a:rPr lang="cs-CZ" sz="1600" dirty="0"/>
              <a:t>zejména s ohledem na předchozí útoky.</a:t>
            </a:r>
          </a:p>
          <a:p>
            <a:endParaRPr lang="cs-CZ" dirty="0">
              <a:solidFill>
                <a:srgbClr val="FF0000"/>
              </a:solidFill>
            </a:endParaRPr>
          </a:p>
        </p:txBody>
      </p:sp>
      <p:sp>
        <p:nvSpPr>
          <p:cNvPr id="3" name="Zástupný symbol pro text 2"/>
          <p:cNvSpPr>
            <a:spLocks noGrp="1"/>
          </p:cNvSpPr>
          <p:nvPr>
            <p:ph type="body" sz="quarter" idx="3"/>
          </p:nvPr>
        </p:nvSpPr>
        <p:spPr>
          <a:xfrm>
            <a:off x="820553" y="365125"/>
            <a:ext cx="3887788" cy="1135757"/>
          </a:xfrm>
        </p:spPr>
        <p:txBody>
          <a:bodyPr/>
          <a:lstStyle/>
          <a:p>
            <a:r>
              <a:rPr lang="cs-CZ" sz="3200" dirty="0"/>
              <a:t>Co je vykázání?</a:t>
            </a:r>
          </a:p>
          <a:p>
            <a:r>
              <a:rPr lang="cs-CZ" sz="1800" dirty="0"/>
              <a:t>Preventivní opatření od roku 2007</a:t>
            </a:r>
          </a:p>
        </p:txBody>
      </p:sp>
      <p:sp>
        <p:nvSpPr>
          <p:cNvPr id="4" name="Zástupný symbol pro obsah 3"/>
          <p:cNvSpPr>
            <a:spLocks noGrp="1"/>
          </p:cNvSpPr>
          <p:nvPr>
            <p:ph sz="quarter" idx="4"/>
          </p:nvPr>
        </p:nvSpPr>
        <p:spPr>
          <a:xfrm>
            <a:off x="822673" y="1963343"/>
            <a:ext cx="3887788" cy="3288978"/>
          </a:xfrm>
        </p:spPr>
        <p:txBody>
          <a:bodyPr/>
          <a:lstStyle/>
          <a:p>
            <a:pPr algn="just"/>
            <a:r>
              <a:rPr lang="cs-CZ" sz="1800" dirty="0"/>
              <a:t>Oprávnění policisty.</a:t>
            </a:r>
          </a:p>
          <a:p>
            <a:pPr algn="just"/>
            <a:r>
              <a:rPr lang="cs-CZ" sz="1800" dirty="0"/>
              <a:t>Opatření netrestního charakteru – prevence.</a:t>
            </a:r>
          </a:p>
          <a:p>
            <a:pPr algn="just"/>
            <a:r>
              <a:rPr lang="cs-CZ" sz="1800" dirty="0"/>
              <a:t>Nenahrazuje sankci za chování násilné osoby. </a:t>
            </a:r>
          </a:p>
          <a:p>
            <a:pPr algn="just"/>
            <a:r>
              <a:rPr lang="cs-CZ" sz="1800" dirty="0"/>
              <a:t>Lze využít bez ohledu na právní kvalifikaci jednání násilné osoby (přestupek/TČ).</a:t>
            </a:r>
          </a:p>
          <a:p>
            <a:pPr algn="just"/>
            <a:r>
              <a:rPr lang="cs-CZ" sz="1800" dirty="0"/>
              <a:t>Trvá 14dnů, nelze zkrátit, možnost prodloužení  předběžným opatřením.</a:t>
            </a:r>
          </a:p>
          <a:p>
            <a:endParaRPr lang="cs-CZ" sz="1800" dirty="0"/>
          </a:p>
        </p:txBody>
      </p:sp>
      <p:sp>
        <p:nvSpPr>
          <p:cNvPr id="27654" name="Zástupný symbol pro datum 3"/>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ED6656-5DF7-4B60-8655-AB99EF7F3E6D}" type="datetime1">
              <a:rPr lang="cs-CZ" altLang="cs-CZ" sz="1200" smtClean="0"/>
              <a:t>02.12.2025</a:t>
            </a:fld>
            <a:endParaRPr lang="cs-CZ" altLang="cs-CZ" sz="1200" dirty="0"/>
          </a:p>
        </p:txBody>
      </p:sp>
      <p:sp>
        <p:nvSpPr>
          <p:cNvPr id="27652" name="Zástupný symbol pro zápatí 4"/>
          <p:cNvSpPr>
            <a:spLocks noGrp="1"/>
          </p:cNvSpPr>
          <p:nvPr>
            <p:ph type="ftr" sz="quarter" idx="11"/>
          </p:nvPr>
        </p:nvSpPr>
        <p:spPr>
          <a:xfrm>
            <a:off x="1691680" y="6143625"/>
            <a:ext cx="4679950" cy="187325"/>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200" dirty="0"/>
              <a:t>Role OSPOD  v trestním řízení a spolupráce s PČR v případech domácího násilí</a:t>
            </a:r>
          </a:p>
        </p:txBody>
      </p:sp>
      <p:sp>
        <p:nvSpPr>
          <p:cNvPr id="62467" name="Zástupný symbol pro obsah 2"/>
          <p:cNvSpPr>
            <a:spLocks noGrp="1"/>
          </p:cNvSpPr>
          <p:nvPr>
            <p:ph sz="half" idx="4294967295"/>
          </p:nvPr>
        </p:nvSpPr>
        <p:spPr>
          <a:xfrm>
            <a:off x="732260" y="1329608"/>
            <a:ext cx="3887788" cy="4187623"/>
          </a:xfrm>
        </p:spPr>
        <p:txBody>
          <a:bodyPr/>
          <a:lstStyle/>
          <a:p>
            <a:pPr algn="just">
              <a:buFont typeface="Arial" panose="020B0604020202020204" pitchFamily="34" charset="0"/>
              <a:buChar char="•"/>
              <a:defRPr/>
            </a:pPr>
            <a:endParaRPr lang="cs-CZ" altLang="cs-CZ" sz="1600" dirty="0"/>
          </a:p>
          <a:p>
            <a:pPr algn="just" eaLnBrk="1" hangingPunct="1">
              <a:buFont typeface="Arial" panose="020B0604020202020204" pitchFamily="34" charset="0"/>
              <a:buChar char="•"/>
              <a:defRPr/>
            </a:pPr>
            <a:endParaRPr lang="cs-CZ" altLang="cs-CZ" sz="1600" dirty="0"/>
          </a:p>
          <a:p>
            <a:pPr marL="0" indent="0">
              <a:buFontTx/>
              <a:buNone/>
              <a:defRPr/>
            </a:pPr>
            <a:r>
              <a:rPr lang="cs-CZ" altLang="cs-CZ" sz="1814" dirty="0"/>
              <a:t> </a:t>
            </a:r>
          </a:p>
        </p:txBody>
      </p:sp>
      <p:pic>
        <p:nvPicPr>
          <p:cNvPr id="5" name="Obrázek 4"/>
          <p:cNvPicPr>
            <a:picLocks noChangeAspect="1"/>
          </p:cNvPicPr>
          <p:nvPr/>
        </p:nvPicPr>
        <p:blipFill>
          <a:blip r:embed="rId2"/>
          <a:stretch>
            <a:fillRect/>
          </a:stretch>
        </p:blipFill>
        <p:spPr>
          <a:xfrm>
            <a:off x="4932040" y="428625"/>
            <a:ext cx="3696940" cy="1704231"/>
          </a:xfrm>
          <a:prstGeom prst="rect">
            <a:avLst/>
          </a:prstGeom>
        </p:spPr>
      </p:pic>
      <p:sp>
        <p:nvSpPr>
          <p:cNvPr id="2" name="Zástupný symbol pro číslo snímku 1"/>
          <p:cNvSpPr>
            <a:spLocks noGrp="1"/>
          </p:cNvSpPr>
          <p:nvPr>
            <p:ph type="sldNum" sz="quarter" idx="12"/>
          </p:nvPr>
        </p:nvSpPr>
        <p:spPr/>
        <p:txBody>
          <a:bodyPr/>
          <a:lstStyle/>
          <a:p>
            <a:pPr>
              <a:defRPr/>
            </a:pPr>
            <a:fld id="{4579BBA6-74A4-4DDE-89BC-8877CC5C6640}" type="slidenum">
              <a:rPr lang="cs-CZ" altLang="cs-CZ" smtClean="0"/>
              <a:pPr>
                <a:defRPr/>
              </a:pPr>
              <a:t>16</a:t>
            </a:fld>
            <a:endParaRPr lang="cs-CZ" altLang="cs-CZ" dirty="0"/>
          </a:p>
        </p:txBody>
      </p:sp>
    </p:spTree>
    <p:extLst>
      <p:ext uri="{BB962C8B-B14F-4D97-AF65-F5344CB8AC3E}">
        <p14:creationId xmlns:p14="http://schemas.microsoft.com/office/powerpoint/2010/main" val="1409748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a:solidFill>
              <a:schemeClr val="tx1"/>
            </a:solidFill>
          </a:ln>
        </p:spPr>
        <p:txBody>
          <a:bodyPr/>
          <a:lstStyle/>
          <a:p>
            <a:pPr algn="ctr"/>
            <a:r>
              <a:rPr lang="cs-CZ" altLang="cs-CZ" sz="3200" b="1" dirty="0">
                <a:solidFill>
                  <a:schemeClr val="tx1"/>
                </a:solidFill>
              </a:rPr>
              <a:t>Vykázání osoby ze</a:t>
            </a:r>
            <a:br>
              <a:rPr lang="cs-CZ" altLang="cs-CZ" sz="3200" b="1" dirty="0">
                <a:solidFill>
                  <a:schemeClr val="tx1"/>
                </a:solidFill>
              </a:rPr>
            </a:br>
            <a:r>
              <a:rPr lang="cs-CZ" altLang="cs-CZ" sz="3200" b="1" dirty="0">
                <a:solidFill>
                  <a:schemeClr val="tx1"/>
                </a:solidFill>
              </a:rPr>
              <a:t> společného obydlí </a:t>
            </a:r>
            <a:endParaRPr lang="cs-CZ" sz="3200" dirty="0">
              <a:solidFill>
                <a:schemeClr val="tx1"/>
              </a:solidFill>
            </a:endParaRPr>
          </a:p>
        </p:txBody>
      </p:sp>
      <p:sp>
        <p:nvSpPr>
          <p:cNvPr id="3" name="Zástupný symbol pro obsah 2"/>
          <p:cNvSpPr>
            <a:spLocks noGrp="1"/>
          </p:cNvSpPr>
          <p:nvPr>
            <p:ph idx="1"/>
          </p:nvPr>
        </p:nvSpPr>
        <p:spPr/>
        <p:txBody>
          <a:bodyPr/>
          <a:lstStyle/>
          <a:p>
            <a:pPr lvl="1">
              <a:spcAft>
                <a:spcPts val="450"/>
              </a:spcAft>
              <a:buClr>
                <a:srgbClr val="004D82"/>
              </a:buClr>
              <a:buFont typeface="Wingdings" panose="05000000000000000000" pitchFamily="2" charset="2"/>
              <a:buChar char="§"/>
              <a:tabLst>
                <a:tab pos="536972" algn="l"/>
              </a:tabLst>
              <a:defRPr/>
            </a:pPr>
            <a:r>
              <a:rPr lang="cs-CZ" sz="1500" b="1" dirty="0">
                <a:solidFill>
                  <a:srgbClr val="004D82"/>
                </a:solidFill>
                <a:cs typeface="Calibri" panose="020F0502020204030204" pitchFamily="34" charset="0"/>
              </a:rPr>
              <a:t>§ 44 odst. 1 zák. č. 273/2008 Sb., o Policii ČR</a:t>
            </a:r>
          </a:p>
          <a:p>
            <a:pPr marL="342900" lvl="1" indent="0">
              <a:spcAft>
                <a:spcPts val="450"/>
              </a:spcAft>
              <a:buClr>
                <a:srgbClr val="004D82"/>
              </a:buClr>
              <a:buNone/>
              <a:tabLst>
                <a:tab pos="536972" algn="l"/>
              </a:tabLst>
              <a:defRPr/>
            </a:pPr>
            <a:endParaRPr lang="cs-CZ" sz="1500" b="1" dirty="0">
              <a:solidFill>
                <a:srgbClr val="004D82"/>
              </a:solidFill>
              <a:cs typeface="Calibri" panose="020F0502020204030204" pitchFamily="34" charset="0"/>
            </a:endParaRPr>
          </a:p>
          <a:p>
            <a:pPr marL="0" lvl="1" indent="0" algn="just">
              <a:spcBef>
                <a:spcPts val="0"/>
              </a:spcBef>
              <a:buNone/>
              <a:tabLst>
                <a:tab pos="536972" algn="l"/>
              </a:tabLst>
              <a:defRPr/>
            </a:pPr>
            <a:r>
              <a:rPr lang="cs-CZ" sz="1500" i="1" dirty="0">
                <a:cs typeface="Calibri" panose="020F0502020204030204" pitchFamily="34" charset="0"/>
              </a:rPr>
              <a:t>Lze-li na základě zjištěných skutečností, zejména s ohledem na předcházející útoky, </a:t>
            </a:r>
            <a:r>
              <a:rPr lang="cs-CZ" sz="1500" b="1" i="1" dirty="0">
                <a:solidFill>
                  <a:srgbClr val="C00000"/>
                </a:solidFill>
                <a:cs typeface="Calibri" panose="020F0502020204030204" pitchFamily="34" charset="0"/>
              </a:rPr>
              <a:t>důvodně předpokládat</a:t>
            </a:r>
            <a:r>
              <a:rPr lang="cs-CZ" sz="1500" i="1" dirty="0">
                <a:cs typeface="Calibri" panose="020F0502020204030204" pitchFamily="34" charset="0"/>
              </a:rPr>
              <a:t>, že se osoba dopustí </a:t>
            </a:r>
            <a:r>
              <a:rPr lang="cs-CZ" sz="1500" b="1" i="1" dirty="0">
                <a:solidFill>
                  <a:srgbClr val="C00000"/>
                </a:solidFill>
                <a:cs typeface="Calibri" panose="020F0502020204030204" pitchFamily="34" charset="0"/>
              </a:rPr>
              <a:t>nebezpečného útoku proti životu, zdraví anebo svobodě</a:t>
            </a:r>
            <a:r>
              <a:rPr lang="cs-CZ" sz="1500" b="1" i="1" dirty="0">
                <a:cs typeface="Calibri" panose="020F0502020204030204" pitchFamily="34" charset="0"/>
              </a:rPr>
              <a:t> </a:t>
            </a:r>
            <a:r>
              <a:rPr lang="cs-CZ" sz="1500" i="1" dirty="0">
                <a:cs typeface="Calibri" panose="020F0502020204030204" pitchFamily="34" charset="0"/>
              </a:rPr>
              <a:t>nebo </a:t>
            </a:r>
            <a:r>
              <a:rPr lang="cs-CZ" sz="1500" b="1" i="1" dirty="0">
                <a:solidFill>
                  <a:srgbClr val="C00000"/>
                </a:solidFill>
                <a:cs typeface="Calibri" panose="020F0502020204030204" pitchFamily="34" charset="0"/>
              </a:rPr>
              <a:t>zvlášť závažného útoku proti lidské důstojnosti</a:t>
            </a:r>
            <a:r>
              <a:rPr lang="cs-CZ" sz="1500" i="1" dirty="0">
                <a:cs typeface="Calibri" panose="020F0502020204030204" pitchFamily="34" charset="0"/>
              </a:rPr>
              <a:t>, je policista oprávněn vykázat tuto osobu z bytu nebo domu společně obývaného s útokem ohroženou osobou (dále jen „společné obydlí“), jakož i z bezprostředního okolí společného obydlí…</a:t>
            </a:r>
            <a:endParaRPr lang="cs-CZ" sz="1500" dirty="0"/>
          </a:p>
          <a:p>
            <a:endParaRPr lang="cs-CZ" dirty="0"/>
          </a:p>
        </p:txBody>
      </p:sp>
      <p:sp>
        <p:nvSpPr>
          <p:cNvPr id="4" name="Zástupný symbol pro datum 3"/>
          <p:cNvSpPr>
            <a:spLocks noGrp="1"/>
          </p:cNvSpPr>
          <p:nvPr>
            <p:ph type="dt" sz="half" idx="10"/>
          </p:nvPr>
        </p:nvSpPr>
        <p:spPr/>
        <p:txBody>
          <a:bodyPr/>
          <a:lstStyle/>
          <a:p>
            <a:pPr>
              <a:defRPr/>
            </a:pPr>
            <a:fld id="{99749E33-BDC1-474D-A6B8-60E39E0DE06A}" type="datetime1">
              <a:rPr lang="cs-CZ" altLang="cs-CZ" smtClean="0"/>
              <a:t>02.12.2025</a:t>
            </a:fld>
            <a:endParaRPr lang="cs-CZ" altLang="cs-CZ" dirty="0"/>
          </a:p>
        </p:txBody>
      </p:sp>
      <p:sp>
        <p:nvSpPr>
          <p:cNvPr id="5" name="Zástupný symbol pro zápatí 4"/>
          <p:cNvSpPr>
            <a:spLocks noGrp="1"/>
          </p:cNvSpPr>
          <p:nvPr>
            <p:ph type="ftr" sz="quarter" idx="11"/>
          </p:nvPr>
        </p:nvSpPr>
        <p:spPr>
          <a:xfrm>
            <a:off x="1763688" y="6143625"/>
            <a:ext cx="4679950" cy="187325"/>
          </a:xfrm>
        </p:spPr>
        <p:txBody>
          <a:bodyPr/>
          <a:lstStyle/>
          <a:p>
            <a:pPr>
              <a:defRPr/>
            </a:pPr>
            <a:r>
              <a:rPr lang="cs-CZ" altLang="cs-CZ" dirty="0"/>
              <a:t>Role OSPOD  v trestním řízení a spolupráce s PČR v případech domácího násilí</a:t>
            </a:r>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17</a:t>
            </a:fld>
            <a:endParaRPr lang="cs-CZ" altLang="cs-CZ" dirty="0"/>
          </a:p>
        </p:txBody>
      </p:sp>
    </p:spTree>
    <p:extLst>
      <p:ext uri="{BB962C8B-B14F-4D97-AF65-F5344CB8AC3E}">
        <p14:creationId xmlns:p14="http://schemas.microsoft.com/office/powerpoint/2010/main" val="2813663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a:solidFill>
              <a:schemeClr val="tx1"/>
            </a:solidFill>
          </a:ln>
        </p:spPr>
        <p:txBody>
          <a:bodyPr/>
          <a:lstStyle/>
          <a:p>
            <a:pPr algn="ctr"/>
            <a:r>
              <a:rPr lang="cs-CZ" sz="3200" b="1" dirty="0">
                <a:solidFill>
                  <a:schemeClr val="tx1"/>
                </a:solidFill>
              </a:rPr>
              <a:t>Vyhodnocení hrozby nebezpečného útoku</a:t>
            </a:r>
            <a:endParaRPr lang="cs-CZ" sz="3200" dirty="0">
              <a:solidFill>
                <a:schemeClr val="tx1"/>
              </a:solidFill>
            </a:endParaRPr>
          </a:p>
        </p:txBody>
      </p:sp>
      <p:sp>
        <p:nvSpPr>
          <p:cNvPr id="3" name="Zástupný symbol pro obsah 2"/>
          <p:cNvSpPr>
            <a:spLocks noGrp="1"/>
          </p:cNvSpPr>
          <p:nvPr>
            <p:ph idx="1"/>
          </p:nvPr>
        </p:nvSpPr>
        <p:spPr/>
        <p:txBody>
          <a:bodyPr/>
          <a:lstStyle/>
          <a:p>
            <a:pPr marL="0" indent="0" algn="just">
              <a:buNone/>
              <a:defRPr/>
            </a:pPr>
            <a:r>
              <a:rPr lang="cs-CZ" sz="1800" dirty="0">
                <a:solidFill>
                  <a:srgbClr val="FF0000"/>
                </a:solidFill>
              </a:rPr>
              <a:t>Pokud existuje </a:t>
            </a:r>
            <a:r>
              <a:rPr lang="cs-CZ" sz="1800" u="sng" dirty="0">
                <a:solidFill>
                  <a:srgbClr val="FF0000"/>
                </a:solidFill>
              </a:rPr>
              <a:t>důvodný předpoklad</a:t>
            </a:r>
            <a:r>
              <a:rPr lang="cs-CZ" sz="1800" dirty="0">
                <a:solidFill>
                  <a:srgbClr val="FF0000"/>
                </a:solidFill>
              </a:rPr>
              <a:t>, že se násilná osoba </a:t>
            </a:r>
            <a:r>
              <a:rPr lang="cs-CZ" sz="1800" u="sng" dirty="0">
                <a:solidFill>
                  <a:srgbClr val="FF0000"/>
                </a:solidFill>
              </a:rPr>
              <a:t>dopustí nebezpečného jednání</a:t>
            </a:r>
            <a:r>
              <a:rPr lang="cs-CZ" sz="1800" dirty="0">
                <a:solidFill>
                  <a:srgbClr val="FF0000"/>
                </a:solidFill>
              </a:rPr>
              <a:t> majícího za následek ohrožení života, zdraví nebo svobody OO, např. útok za použití značné fyzické síly nebo zbraně.</a:t>
            </a:r>
          </a:p>
          <a:p>
            <a:pPr marL="0" indent="0" algn="just">
              <a:buNone/>
              <a:defRPr/>
            </a:pPr>
            <a:endParaRPr lang="cs-CZ" sz="1800" dirty="0">
              <a:solidFill>
                <a:srgbClr val="FF0000"/>
              </a:solidFill>
            </a:endParaRPr>
          </a:p>
          <a:p>
            <a:pPr algn="just">
              <a:defRPr/>
            </a:pPr>
            <a:r>
              <a:rPr lang="cs-CZ" sz="1800" dirty="0"/>
              <a:t>míra agrese násilné osoby</a:t>
            </a:r>
          </a:p>
          <a:p>
            <a:pPr algn="just">
              <a:defRPr/>
            </a:pPr>
            <a:r>
              <a:rPr lang="cs-CZ" sz="1800" dirty="0"/>
              <a:t>stav ovlivnění alkoholem, OPL</a:t>
            </a:r>
          </a:p>
          <a:p>
            <a:pPr algn="just">
              <a:defRPr/>
            </a:pPr>
            <a:r>
              <a:rPr lang="cs-CZ" sz="1800" dirty="0"/>
              <a:t>tendence používat zbraně</a:t>
            </a:r>
          </a:p>
          <a:p>
            <a:pPr algn="just">
              <a:defRPr/>
            </a:pPr>
            <a:r>
              <a:rPr lang="cs-CZ" sz="1800" dirty="0"/>
              <a:t>držení střelné zbraně</a:t>
            </a:r>
          </a:p>
        </p:txBody>
      </p:sp>
      <p:sp>
        <p:nvSpPr>
          <p:cNvPr id="4" name="Zástupný symbol pro datum 3"/>
          <p:cNvSpPr>
            <a:spLocks noGrp="1"/>
          </p:cNvSpPr>
          <p:nvPr>
            <p:ph type="dt" sz="half" idx="10"/>
          </p:nvPr>
        </p:nvSpPr>
        <p:spPr/>
        <p:txBody>
          <a:bodyPr/>
          <a:lstStyle/>
          <a:p>
            <a:pPr>
              <a:defRPr/>
            </a:pPr>
            <a:fld id="{5A9AF753-11DF-4C71-BFC8-4B1A73FC036A}" type="datetime1">
              <a:rPr lang="cs-CZ" altLang="cs-CZ" smtClean="0"/>
              <a:t>02.12.2025</a:t>
            </a:fld>
            <a:endParaRPr lang="cs-CZ" altLang="cs-CZ" dirty="0"/>
          </a:p>
        </p:txBody>
      </p:sp>
      <p:sp>
        <p:nvSpPr>
          <p:cNvPr id="5" name="Zástupný symbol pro zápatí 4"/>
          <p:cNvSpPr>
            <a:spLocks noGrp="1"/>
          </p:cNvSpPr>
          <p:nvPr>
            <p:ph type="ftr" sz="quarter" idx="11"/>
          </p:nvPr>
        </p:nvSpPr>
        <p:spPr>
          <a:xfrm>
            <a:off x="1763688" y="6117248"/>
            <a:ext cx="4679950" cy="187325"/>
          </a:xfrm>
        </p:spPr>
        <p:txBody>
          <a:bodyPr/>
          <a:lstStyle/>
          <a:p>
            <a:pPr>
              <a:defRPr/>
            </a:pPr>
            <a:r>
              <a:rPr lang="cs-CZ" altLang="cs-CZ" dirty="0"/>
              <a:t>Role OSPOD  v trestním řízení a spolupráce s PČR v případech domácího násilí</a:t>
            </a:r>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18</a:t>
            </a:fld>
            <a:endParaRPr lang="cs-CZ" altLang="cs-CZ" dirty="0"/>
          </a:p>
        </p:txBody>
      </p:sp>
    </p:spTree>
    <p:extLst>
      <p:ext uri="{BB962C8B-B14F-4D97-AF65-F5344CB8AC3E}">
        <p14:creationId xmlns:p14="http://schemas.microsoft.com/office/powerpoint/2010/main" val="4283052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a:solidFill>
              <a:schemeClr val="tx1"/>
            </a:solidFill>
          </a:ln>
        </p:spPr>
        <p:txBody>
          <a:bodyPr/>
          <a:lstStyle/>
          <a:p>
            <a:pPr algn="ctr"/>
            <a:r>
              <a:rPr lang="cs-CZ" sz="3200" b="1" dirty="0">
                <a:solidFill>
                  <a:schemeClr val="tx1"/>
                </a:solidFill>
              </a:rPr>
              <a:t>Vyhodnocení hrozby zvlášť závažného útoku </a:t>
            </a:r>
            <a:endParaRPr lang="cs-CZ" sz="3200" dirty="0">
              <a:solidFill>
                <a:schemeClr val="tx1"/>
              </a:solidFill>
            </a:endParaRPr>
          </a:p>
        </p:txBody>
      </p:sp>
      <p:sp>
        <p:nvSpPr>
          <p:cNvPr id="3" name="Zástupný symbol pro obsah 2"/>
          <p:cNvSpPr>
            <a:spLocks noGrp="1"/>
          </p:cNvSpPr>
          <p:nvPr>
            <p:ph idx="1"/>
          </p:nvPr>
        </p:nvSpPr>
        <p:spPr/>
        <p:txBody>
          <a:bodyPr/>
          <a:lstStyle/>
          <a:p>
            <a:pPr marL="0" indent="0" algn="just">
              <a:buNone/>
              <a:defRPr/>
            </a:pPr>
            <a:r>
              <a:rPr lang="cs-CZ" sz="1800" dirty="0">
                <a:solidFill>
                  <a:srgbClr val="FF0000"/>
                </a:solidFill>
              </a:rPr>
              <a:t>Pokud existuje </a:t>
            </a:r>
            <a:r>
              <a:rPr lang="cs-CZ" sz="1800" u="sng" dirty="0">
                <a:solidFill>
                  <a:srgbClr val="FF0000"/>
                </a:solidFill>
              </a:rPr>
              <a:t>důvodný předpoklad</a:t>
            </a:r>
            <a:r>
              <a:rPr lang="cs-CZ" sz="1800" dirty="0">
                <a:solidFill>
                  <a:srgbClr val="FF0000"/>
                </a:solidFill>
              </a:rPr>
              <a:t>, že se násilná osoba dopustí </a:t>
            </a:r>
            <a:r>
              <a:rPr lang="cs-CZ" sz="1800" u="sng" dirty="0">
                <a:solidFill>
                  <a:srgbClr val="FF0000"/>
                </a:solidFill>
              </a:rPr>
              <a:t>nebezpečného jednání,</a:t>
            </a:r>
            <a:r>
              <a:rPr lang="cs-CZ" sz="1800" dirty="0">
                <a:solidFill>
                  <a:srgbClr val="FF0000"/>
                </a:solidFill>
              </a:rPr>
              <a:t> majícího za následek závažné ponížení lidské důstojnosti ohrožené osoby, jedná se zejména o hrozbu hrubého ponižování psychického, sexuálního rázu apod.</a:t>
            </a:r>
          </a:p>
          <a:p>
            <a:pPr marL="0" indent="0" algn="just">
              <a:buNone/>
              <a:defRPr/>
            </a:pPr>
            <a:endParaRPr lang="cs-CZ" sz="1800" dirty="0"/>
          </a:p>
          <a:p>
            <a:pPr algn="just">
              <a:defRPr/>
            </a:pPr>
            <a:r>
              <a:rPr lang="cs-CZ" sz="1800" dirty="0"/>
              <a:t>tendence k absolutní sociální izolaci</a:t>
            </a:r>
          </a:p>
          <a:p>
            <a:pPr algn="just">
              <a:defRPr/>
            </a:pPr>
            <a:r>
              <a:rPr lang="cs-CZ" sz="1800" dirty="0"/>
              <a:t>znemožňování uspokojování základních lidských potřeb</a:t>
            </a:r>
          </a:p>
          <a:p>
            <a:pPr algn="just">
              <a:defRPr/>
            </a:pPr>
            <a:r>
              <a:rPr lang="cs-CZ" sz="1800" dirty="0"/>
              <a:t>ničení, špinění oblečení, rozbíjení předmětů</a:t>
            </a:r>
          </a:p>
          <a:p>
            <a:pPr algn="just">
              <a:defRPr/>
            </a:pPr>
            <a:r>
              <a:rPr lang="cs-CZ" sz="1800" dirty="0"/>
              <a:t>schválnosti</a:t>
            </a:r>
          </a:p>
        </p:txBody>
      </p:sp>
      <p:sp>
        <p:nvSpPr>
          <p:cNvPr id="4" name="Zástupný symbol pro datum 3"/>
          <p:cNvSpPr>
            <a:spLocks noGrp="1"/>
          </p:cNvSpPr>
          <p:nvPr>
            <p:ph type="dt" sz="half" idx="10"/>
          </p:nvPr>
        </p:nvSpPr>
        <p:spPr/>
        <p:txBody>
          <a:bodyPr/>
          <a:lstStyle/>
          <a:p>
            <a:pPr>
              <a:defRPr/>
            </a:pPr>
            <a:fld id="{89D526C5-E702-488F-8262-13F0CFA7EE72}" type="datetime1">
              <a:rPr lang="cs-CZ" altLang="cs-CZ" smtClean="0"/>
              <a:t>02.12.2025</a:t>
            </a:fld>
            <a:endParaRPr lang="cs-CZ" altLang="cs-CZ" dirty="0"/>
          </a:p>
        </p:txBody>
      </p:sp>
      <p:sp>
        <p:nvSpPr>
          <p:cNvPr id="5" name="Zástupný symbol pro zápatí 4"/>
          <p:cNvSpPr>
            <a:spLocks noGrp="1"/>
          </p:cNvSpPr>
          <p:nvPr>
            <p:ph type="ftr" sz="quarter" idx="11"/>
          </p:nvPr>
        </p:nvSpPr>
        <p:spPr>
          <a:xfrm>
            <a:off x="1763688" y="6143625"/>
            <a:ext cx="4679950" cy="187325"/>
          </a:xfrm>
        </p:spPr>
        <p:txBody>
          <a:bodyPr/>
          <a:lstStyle/>
          <a:p>
            <a:pPr>
              <a:defRPr/>
            </a:pPr>
            <a:r>
              <a:rPr lang="cs-CZ" altLang="cs-CZ"/>
              <a:t>Role OSPOD  v trestním řízení a spolupráce s PČR v případech domácího násilí</a:t>
            </a:r>
            <a:endParaRPr lang="cs-CZ" altLang="cs-CZ" dirty="0"/>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19</a:t>
            </a:fld>
            <a:endParaRPr lang="cs-CZ" altLang="cs-CZ" dirty="0"/>
          </a:p>
        </p:txBody>
      </p:sp>
    </p:spTree>
    <p:extLst>
      <p:ext uri="{BB962C8B-B14F-4D97-AF65-F5344CB8AC3E}">
        <p14:creationId xmlns:p14="http://schemas.microsoft.com/office/powerpoint/2010/main" val="2576871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3200" b="1" dirty="0"/>
              <a:t>Kompetence OSPOD a PČR v rámci trestního řízení</a:t>
            </a:r>
          </a:p>
        </p:txBody>
      </p:sp>
      <p:sp>
        <p:nvSpPr>
          <p:cNvPr id="3" name="Zástupný symbol pro obsah 2"/>
          <p:cNvSpPr>
            <a:spLocks noGrp="1"/>
          </p:cNvSpPr>
          <p:nvPr>
            <p:ph idx="1"/>
          </p:nvPr>
        </p:nvSpPr>
        <p:spPr/>
        <p:txBody>
          <a:bodyPr/>
          <a:lstStyle/>
          <a:p>
            <a:endParaRPr lang="cs-CZ" sz="1800" dirty="0"/>
          </a:p>
          <a:p>
            <a:r>
              <a:rPr lang="cs-CZ" sz="1800" dirty="0"/>
              <a:t>Kompetence PČR v oblasti domácího násilí po novele</a:t>
            </a:r>
          </a:p>
          <a:p>
            <a:r>
              <a:rPr lang="cs-CZ" sz="1800" dirty="0"/>
              <a:t>Součinnost, předávání informací, oznamovací povinnost</a:t>
            </a:r>
          </a:p>
          <a:p>
            <a:r>
              <a:rPr lang="cs-CZ" sz="1800" dirty="0"/>
              <a:t>Dítě jako</a:t>
            </a:r>
          </a:p>
          <a:p>
            <a:pPr>
              <a:buFont typeface="Wingdings" panose="05000000000000000000" pitchFamily="2" charset="2"/>
              <a:buChar char="Ø"/>
            </a:pPr>
            <a:r>
              <a:rPr lang="cs-CZ" sz="1800" dirty="0"/>
              <a:t> poškozený, oběť, ohrožená osoba</a:t>
            </a:r>
          </a:p>
          <a:p>
            <a:pPr>
              <a:buFont typeface="Wingdings" panose="05000000000000000000" pitchFamily="2" charset="2"/>
              <a:buChar char="Ø"/>
            </a:pPr>
            <a:r>
              <a:rPr lang="cs-CZ" sz="1800" dirty="0"/>
              <a:t> pachatel, násilná osoba</a:t>
            </a:r>
          </a:p>
          <a:p>
            <a:pPr>
              <a:buFont typeface="Wingdings" panose="05000000000000000000" pitchFamily="2" charset="2"/>
              <a:buChar char="Ø"/>
            </a:pPr>
            <a:r>
              <a:rPr lang="cs-CZ" sz="1800" dirty="0"/>
              <a:t> svědek</a:t>
            </a:r>
          </a:p>
          <a:p>
            <a:pPr>
              <a:buFont typeface="Arial" panose="020B0604020202020204" pitchFamily="34" charset="0"/>
              <a:buChar char="•"/>
            </a:pPr>
            <a:endParaRPr lang="cs-CZ" sz="1800" dirty="0"/>
          </a:p>
          <a:p>
            <a:pPr marL="0" indent="0">
              <a:buNone/>
            </a:pPr>
            <a:endParaRPr lang="cs-CZ" sz="1800" dirty="0"/>
          </a:p>
          <a:p>
            <a:pPr marL="0" indent="0">
              <a:buNone/>
            </a:pPr>
            <a:endParaRPr lang="cs-CZ" sz="1800" dirty="0"/>
          </a:p>
          <a:p>
            <a:pPr marL="0" indent="0">
              <a:buNone/>
            </a:pPr>
            <a:r>
              <a:rPr lang="cs-CZ" sz="1800" dirty="0"/>
              <a:t> </a:t>
            </a:r>
          </a:p>
          <a:p>
            <a:endParaRPr lang="cs-CZ" sz="1800" dirty="0"/>
          </a:p>
        </p:txBody>
      </p:sp>
      <p:sp>
        <p:nvSpPr>
          <p:cNvPr id="4" name="Zástupný symbol pro datum 3"/>
          <p:cNvSpPr>
            <a:spLocks noGrp="1"/>
          </p:cNvSpPr>
          <p:nvPr>
            <p:ph type="dt" sz="half" idx="10"/>
          </p:nvPr>
        </p:nvSpPr>
        <p:spPr/>
        <p:txBody>
          <a:bodyPr/>
          <a:lstStyle/>
          <a:p>
            <a:pPr>
              <a:defRPr/>
            </a:pPr>
            <a:fld id="{145D4467-1705-4C55-9CEF-D03CDD9C59D8}" type="datetime1">
              <a:rPr lang="cs-CZ" altLang="cs-CZ" smtClean="0"/>
              <a:t>02.12.2025</a:t>
            </a:fld>
            <a:endParaRPr lang="cs-CZ" altLang="cs-CZ" dirty="0"/>
          </a:p>
        </p:txBody>
      </p:sp>
      <p:sp>
        <p:nvSpPr>
          <p:cNvPr id="5" name="Zástupný symbol pro zápatí 4"/>
          <p:cNvSpPr>
            <a:spLocks noGrp="1"/>
          </p:cNvSpPr>
          <p:nvPr>
            <p:ph type="ftr" sz="quarter" idx="11"/>
          </p:nvPr>
        </p:nvSpPr>
        <p:spPr>
          <a:xfrm>
            <a:off x="1763688" y="6143625"/>
            <a:ext cx="4679950" cy="187325"/>
          </a:xfrm>
        </p:spPr>
        <p:txBody>
          <a:bodyPr/>
          <a:lstStyle/>
          <a:p>
            <a:pPr>
              <a:defRPr/>
            </a:pPr>
            <a:r>
              <a:rPr lang="cs-CZ" altLang="cs-CZ" dirty="0"/>
              <a:t>Role OSPOD  v trestním řízení a spolupráce s PČR v případech domácího násilí</a:t>
            </a:r>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2</a:t>
            </a:fld>
            <a:endParaRPr lang="cs-CZ" altLang="cs-CZ" dirty="0"/>
          </a:p>
        </p:txBody>
      </p:sp>
    </p:spTree>
    <p:extLst>
      <p:ext uri="{BB962C8B-B14F-4D97-AF65-F5344CB8AC3E}">
        <p14:creationId xmlns:p14="http://schemas.microsoft.com/office/powerpoint/2010/main" val="3868997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a:solidFill>
              <a:schemeClr val="tx1"/>
            </a:solidFill>
          </a:ln>
        </p:spPr>
        <p:txBody>
          <a:bodyPr/>
          <a:lstStyle/>
          <a:p>
            <a:pPr algn="ctr"/>
            <a:r>
              <a:rPr lang="cs-CZ" altLang="cs-CZ" sz="3200" b="1" dirty="0">
                <a:solidFill>
                  <a:schemeClr val="tx1"/>
                </a:solidFill>
              </a:rPr>
              <a:t>Vykázání – zbraně</a:t>
            </a:r>
            <a:endParaRPr lang="cs-CZ" sz="3200" dirty="0">
              <a:solidFill>
                <a:schemeClr val="tx1"/>
              </a:solidFill>
            </a:endParaRPr>
          </a:p>
        </p:txBody>
      </p:sp>
      <p:sp>
        <p:nvSpPr>
          <p:cNvPr id="3" name="Zástupný symbol pro obsah 2"/>
          <p:cNvSpPr>
            <a:spLocks noGrp="1"/>
          </p:cNvSpPr>
          <p:nvPr>
            <p:ph idx="1"/>
          </p:nvPr>
        </p:nvSpPr>
        <p:spPr>
          <a:xfrm>
            <a:off x="539552" y="1628800"/>
            <a:ext cx="8064896" cy="4176464"/>
          </a:xfrm>
        </p:spPr>
        <p:txBody>
          <a:bodyPr>
            <a:normAutofit/>
          </a:bodyPr>
          <a:lstStyle/>
          <a:p>
            <a:pPr marL="0" indent="0" algn="just">
              <a:buNone/>
              <a:defRPr/>
            </a:pPr>
            <a:r>
              <a:rPr lang="cs-CZ" sz="1800" dirty="0"/>
              <a:t>§ 45/4 zák. č. 273/2008 Sb., o Policii ČR</a:t>
            </a:r>
          </a:p>
          <a:p>
            <a:pPr marL="0" indent="0" algn="just">
              <a:buNone/>
              <a:defRPr/>
            </a:pPr>
            <a:r>
              <a:rPr lang="cs-CZ" sz="1800" dirty="0">
                <a:solidFill>
                  <a:srgbClr val="FF0000"/>
                </a:solidFill>
              </a:rPr>
              <a:t>Policista učiní další vhodná opatření …,  zejména postupem podle § 35 zajistí, aby vykázaná osoba vydala zbraň, nebo jí zbraň odebere; vydanou nebo odebranou zbraň nelze vykázané osobě vrátit po dobu trvání vykázání.</a:t>
            </a:r>
          </a:p>
        </p:txBody>
      </p:sp>
      <p:sp>
        <p:nvSpPr>
          <p:cNvPr id="4" name="Zástupný symbol pro datum 3"/>
          <p:cNvSpPr>
            <a:spLocks noGrp="1"/>
          </p:cNvSpPr>
          <p:nvPr>
            <p:ph type="dt" sz="half" idx="10"/>
          </p:nvPr>
        </p:nvSpPr>
        <p:spPr/>
        <p:txBody>
          <a:bodyPr/>
          <a:lstStyle/>
          <a:p>
            <a:pPr>
              <a:defRPr/>
            </a:pPr>
            <a:fld id="{DDE650EF-EE4B-4171-9FC5-A426062AE293}" type="datetime1">
              <a:rPr lang="cs-CZ" altLang="cs-CZ" smtClean="0"/>
              <a:t>02.12.2025</a:t>
            </a:fld>
            <a:endParaRPr lang="cs-CZ" altLang="cs-CZ" dirty="0"/>
          </a:p>
        </p:txBody>
      </p:sp>
      <p:sp>
        <p:nvSpPr>
          <p:cNvPr id="5" name="Zástupný symbol pro zápatí 4"/>
          <p:cNvSpPr>
            <a:spLocks noGrp="1"/>
          </p:cNvSpPr>
          <p:nvPr>
            <p:ph type="ftr" sz="quarter" idx="11"/>
          </p:nvPr>
        </p:nvSpPr>
        <p:spPr>
          <a:xfrm>
            <a:off x="1763688" y="6143625"/>
            <a:ext cx="4679950" cy="187325"/>
          </a:xfrm>
        </p:spPr>
        <p:txBody>
          <a:bodyPr/>
          <a:lstStyle/>
          <a:p>
            <a:pPr>
              <a:defRPr/>
            </a:pPr>
            <a:r>
              <a:rPr lang="cs-CZ" altLang="cs-CZ" dirty="0"/>
              <a:t>Role OSPOD  v trestním řízení a spolupráce s PČR v případech domácího násilí</a:t>
            </a:r>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20</a:t>
            </a:fld>
            <a:endParaRPr lang="cs-CZ" altLang="cs-CZ" dirty="0"/>
          </a:p>
        </p:txBody>
      </p:sp>
    </p:spTree>
    <p:extLst>
      <p:ext uri="{BB962C8B-B14F-4D97-AF65-F5344CB8AC3E}">
        <p14:creationId xmlns:p14="http://schemas.microsoft.com/office/powerpoint/2010/main" val="3792163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a:solidFill>
              <a:schemeClr val="tx1"/>
            </a:solidFill>
          </a:ln>
        </p:spPr>
        <p:txBody>
          <a:bodyPr/>
          <a:lstStyle/>
          <a:p>
            <a:r>
              <a:rPr lang="cs-CZ" altLang="cs-CZ" b="1" dirty="0">
                <a:solidFill>
                  <a:schemeClr val="tx1"/>
                </a:solidFill>
              </a:rPr>
              <a:t>Další postup po vykázání</a:t>
            </a:r>
            <a:endParaRPr lang="cs-CZ" dirty="0">
              <a:solidFill>
                <a:schemeClr val="tx1"/>
              </a:solidFill>
            </a:endParaRPr>
          </a:p>
        </p:txBody>
      </p:sp>
      <p:sp>
        <p:nvSpPr>
          <p:cNvPr id="6" name="Zástupný symbol pro text 5"/>
          <p:cNvSpPr>
            <a:spLocks noGrp="1"/>
          </p:cNvSpPr>
          <p:nvPr>
            <p:ph type="body" idx="1"/>
          </p:nvPr>
        </p:nvSpPr>
        <p:spPr>
          <a:xfrm>
            <a:off x="630238" y="1681163"/>
            <a:ext cx="3868737" cy="379685"/>
          </a:xfrm>
        </p:spPr>
        <p:txBody>
          <a:bodyPr/>
          <a:lstStyle/>
          <a:p>
            <a:r>
              <a:rPr lang="cs-CZ" sz="1500" dirty="0">
                <a:solidFill>
                  <a:srgbClr val="000000"/>
                </a:solidFill>
              </a:rPr>
              <a:t>Poučení ohrožené osoby</a:t>
            </a:r>
            <a:endParaRPr lang="cs-CZ" dirty="0"/>
          </a:p>
        </p:txBody>
      </p:sp>
      <p:sp>
        <p:nvSpPr>
          <p:cNvPr id="7" name="Zástupný symbol pro obsah 6"/>
          <p:cNvSpPr>
            <a:spLocks noGrp="1"/>
          </p:cNvSpPr>
          <p:nvPr>
            <p:ph sz="half" idx="2"/>
          </p:nvPr>
        </p:nvSpPr>
        <p:spPr>
          <a:xfrm>
            <a:off x="539552" y="2132856"/>
            <a:ext cx="3868737" cy="3684588"/>
          </a:xfrm>
        </p:spPr>
        <p:txBody>
          <a:bodyPr/>
          <a:lstStyle/>
          <a:p>
            <a:pPr lvl="0" algn="just">
              <a:buFont typeface="Arial" panose="020B0604020202020204" pitchFamily="34" charset="0"/>
              <a:buChar char="•"/>
              <a:defRPr/>
            </a:pPr>
            <a:r>
              <a:rPr lang="cs-CZ" sz="1500" dirty="0">
                <a:solidFill>
                  <a:srgbClr val="000000"/>
                </a:solidFill>
              </a:rPr>
              <a:t>vysvětlení nutnosti vykázání a tím i zamezení kontaktu</a:t>
            </a:r>
          </a:p>
          <a:p>
            <a:pPr lvl="0" algn="just">
              <a:buFont typeface="Arial" panose="020B0604020202020204" pitchFamily="34" charset="0"/>
              <a:buChar char="•"/>
              <a:defRPr/>
            </a:pPr>
            <a:r>
              <a:rPr lang="cs-CZ" sz="1500" dirty="0">
                <a:solidFill>
                  <a:srgbClr val="000000"/>
                </a:solidFill>
              </a:rPr>
              <a:t>informace o činnosti intervenčních center</a:t>
            </a:r>
          </a:p>
          <a:p>
            <a:pPr lvl="0" algn="just">
              <a:buFont typeface="Arial" panose="020B0604020202020204" pitchFamily="34" charset="0"/>
              <a:buChar char="•"/>
              <a:defRPr/>
            </a:pPr>
            <a:r>
              <a:rPr lang="cs-CZ" sz="1500" dirty="0">
                <a:solidFill>
                  <a:srgbClr val="000000"/>
                </a:solidFill>
              </a:rPr>
              <a:t>informace o dalších pomáhajících organizacích, aplikace </a:t>
            </a:r>
            <a:r>
              <a:rPr lang="cs-CZ" sz="1500" dirty="0" err="1">
                <a:solidFill>
                  <a:srgbClr val="000000"/>
                </a:solidFill>
              </a:rPr>
              <a:t>Bright</a:t>
            </a:r>
            <a:r>
              <a:rPr lang="cs-CZ" sz="1500" dirty="0">
                <a:solidFill>
                  <a:srgbClr val="000000"/>
                </a:solidFill>
              </a:rPr>
              <a:t> </a:t>
            </a:r>
            <a:r>
              <a:rPr lang="cs-CZ" sz="1500" dirty="0" err="1">
                <a:solidFill>
                  <a:srgbClr val="000000"/>
                </a:solidFill>
              </a:rPr>
              <a:t>Sky</a:t>
            </a:r>
            <a:endParaRPr lang="cs-CZ" sz="1500" dirty="0">
              <a:solidFill>
                <a:srgbClr val="000000"/>
              </a:solidFill>
            </a:endParaRPr>
          </a:p>
          <a:p>
            <a:pPr lvl="0" algn="just">
              <a:buFont typeface="Arial" panose="020B0604020202020204" pitchFamily="34" charset="0"/>
              <a:buChar char="•"/>
              <a:defRPr/>
            </a:pPr>
            <a:r>
              <a:rPr lang="cs-CZ" sz="1500" dirty="0">
                <a:solidFill>
                  <a:srgbClr val="000000"/>
                </a:solidFill>
              </a:rPr>
              <a:t>poučení jak postupovat v případě kontaktu nebo ohrožení ze strany násilné osoby</a:t>
            </a:r>
          </a:p>
          <a:p>
            <a:pPr lvl="0" algn="just">
              <a:buFont typeface="Arial" panose="020B0604020202020204" pitchFamily="34" charset="0"/>
              <a:buChar char="•"/>
              <a:defRPr/>
            </a:pPr>
            <a:r>
              <a:rPr lang="cs-CZ" sz="1500" b="1" dirty="0">
                <a:solidFill>
                  <a:srgbClr val="000000"/>
                </a:solidFill>
              </a:rPr>
              <a:t>poučení dětí přiměřeně věku co se v domácnosti stalo, a co se bude dít dál včetně toho, že bude kontaktováno ze strany IC</a:t>
            </a:r>
            <a:endParaRPr lang="cs-CZ" b="1" dirty="0"/>
          </a:p>
        </p:txBody>
      </p:sp>
      <p:sp>
        <p:nvSpPr>
          <p:cNvPr id="8" name="Zástupný symbol pro text 7"/>
          <p:cNvSpPr>
            <a:spLocks noGrp="1"/>
          </p:cNvSpPr>
          <p:nvPr>
            <p:ph type="body" sz="quarter" idx="3"/>
          </p:nvPr>
        </p:nvSpPr>
        <p:spPr>
          <a:xfrm>
            <a:off x="4629150" y="1681163"/>
            <a:ext cx="3887788" cy="379685"/>
          </a:xfrm>
        </p:spPr>
        <p:txBody>
          <a:bodyPr/>
          <a:lstStyle/>
          <a:p>
            <a:r>
              <a:rPr lang="cs-CZ" sz="1500" dirty="0">
                <a:solidFill>
                  <a:srgbClr val="000000"/>
                </a:solidFill>
              </a:rPr>
              <a:t>Poučení násilné – vykázané osoby</a:t>
            </a:r>
            <a:endParaRPr lang="cs-CZ" dirty="0"/>
          </a:p>
        </p:txBody>
      </p:sp>
      <p:sp>
        <p:nvSpPr>
          <p:cNvPr id="9" name="Zástupný symbol pro obsah 8"/>
          <p:cNvSpPr>
            <a:spLocks noGrp="1"/>
          </p:cNvSpPr>
          <p:nvPr>
            <p:ph sz="quarter" idx="4"/>
          </p:nvPr>
        </p:nvSpPr>
        <p:spPr>
          <a:xfrm>
            <a:off x="4603282" y="2204864"/>
            <a:ext cx="3887788" cy="3684588"/>
          </a:xfrm>
        </p:spPr>
        <p:txBody>
          <a:bodyPr/>
          <a:lstStyle/>
          <a:p>
            <a:pPr lvl="0" algn="just">
              <a:buFont typeface="Arial" panose="020B0604020202020204" pitchFamily="34" charset="0"/>
              <a:buChar char="•"/>
              <a:defRPr/>
            </a:pPr>
            <a:r>
              <a:rPr lang="cs-CZ" sz="1500" dirty="0">
                <a:solidFill>
                  <a:srgbClr val="000000"/>
                </a:solidFill>
              </a:rPr>
              <a:t>Zdůraznění podmínky vykázání – personální a teritoriální ochrana ohrožené osoby (zákaz kontaktu osobně, telefonicky, </a:t>
            </a:r>
            <a:r>
              <a:rPr lang="cs-CZ" sz="1500" dirty="0" err="1">
                <a:solidFill>
                  <a:srgbClr val="000000"/>
                </a:solidFill>
              </a:rPr>
              <a:t>sms</a:t>
            </a:r>
            <a:r>
              <a:rPr lang="cs-CZ" sz="1500" dirty="0">
                <a:solidFill>
                  <a:srgbClr val="000000"/>
                </a:solidFill>
              </a:rPr>
              <a:t>…)</a:t>
            </a:r>
          </a:p>
          <a:p>
            <a:pPr lvl="0" algn="just">
              <a:buFont typeface="Arial" panose="020B0604020202020204" pitchFamily="34" charset="0"/>
              <a:buChar char="•"/>
              <a:defRPr/>
            </a:pPr>
            <a:r>
              <a:rPr lang="cs-CZ" sz="1500" dirty="0">
                <a:solidFill>
                  <a:srgbClr val="000000"/>
                </a:solidFill>
              </a:rPr>
              <a:t>možnost vyzvednutí věcí z obydlí za přítomnosti PČR po dohodě s OO</a:t>
            </a:r>
          </a:p>
          <a:p>
            <a:pPr lvl="0" algn="just">
              <a:buFont typeface="Arial" panose="020B0604020202020204" pitchFamily="34" charset="0"/>
              <a:buChar char="•"/>
              <a:defRPr/>
            </a:pPr>
            <a:r>
              <a:rPr lang="cs-CZ" sz="1500" dirty="0">
                <a:solidFill>
                  <a:srgbClr val="000000"/>
                </a:solidFill>
              </a:rPr>
              <a:t>možnost vyzvednutí ÚZ o vykázání po 24 hod. (PČR nemá povinnost předat ihned po vykázání)</a:t>
            </a:r>
          </a:p>
          <a:p>
            <a:pPr lvl="0" algn="just">
              <a:buFont typeface="Arial" panose="020B0604020202020204" pitchFamily="34" charset="0"/>
              <a:buChar char="•"/>
              <a:defRPr/>
            </a:pPr>
            <a:r>
              <a:rPr lang="cs-CZ" sz="1500" dirty="0">
                <a:solidFill>
                  <a:srgbClr val="000000"/>
                </a:solidFill>
              </a:rPr>
              <a:t>poskytnout informaci o pomoci osobám s násilným chováním a možnostech jejího dalšího ubytování</a:t>
            </a:r>
          </a:p>
          <a:p>
            <a:endParaRPr lang="cs-CZ" dirty="0"/>
          </a:p>
        </p:txBody>
      </p:sp>
      <p:sp>
        <p:nvSpPr>
          <p:cNvPr id="10" name="Zástupný symbol pro datum 9"/>
          <p:cNvSpPr>
            <a:spLocks noGrp="1"/>
          </p:cNvSpPr>
          <p:nvPr>
            <p:ph type="dt" sz="half" idx="10"/>
          </p:nvPr>
        </p:nvSpPr>
        <p:spPr/>
        <p:txBody>
          <a:bodyPr/>
          <a:lstStyle/>
          <a:p>
            <a:pPr>
              <a:defRPr/>
            </a:pPr>
            <a:fld id="{4316DC1F-CF5F-47C0-9068-D638EE3BAE68}" type="datetime1">
              <a:rPr lang="cs-CZ" altLang="cs-CZ" smtClean="0"/>
              <a:t>02.12.2025</a:t>
            </a:fld>
            <a:endParaRPr lang="cs-CZ" altLang="cs-CZ" dirty="0"/>
          </a:p>
        </p:txBody>
      </p:sp>
      <p:sp>
        <p:nvSpPr>
          <p:cNvPr id="11" name="Zástupný symbol pro zápatí 10"/>
          <p:cNvSpPr>
            <a:spLocks noGrp="1"/>
          </p:cNvSpPr>
          <p:nvPr>
            <p:ph type="ftr" sz="quarter" idx="11"/>
          </p:nvPr>
        </p:nvSpPr>
        <p:spPr>
          <a:xfrm>
            <a:off x="1763688" y="6131351"/>
            <a:ext cx="4679950" cy="187325"/>
          </a:xfrm>
        </p:spPr>
        <p:txBody>
          <a:bodyPr/>
          <a:lstStyle/>
          <a:p>
            <a:pPr>
              <a:defRPr/>
            </a:pPr>
            <a:r>
              <a:rPr lang="cs-CZ" altLang="cs-CZ" dirty="0"/>
              <a:t>Role OSPOD  v trestním řízení a spolupráce s PČR v případech domácího násilí</a:t>
            </a:r>
          </a:p>
        </p:txBody>
      </p:sp>
      <p:sp>
        <p:nvSpPr>
          <p:cNvPr id="3" name="Zástupný symbol pro číslo snímku 2"/>
          <p:cNvSpPr>
            <a:spLocks noGrp="1"/>
          </p:cNvSpPr>
          <p:nvPr>
            <p:ph type="sldNum" sz="quarter" idx="12"/>
          </p:nvPr>
        </p:nvSpPr>
        <p:spPr/>
        <p:txBody>
          <a:bodyPr/>
          <a:lstStyle/>
          <a:p>
            <a:pPr>
              <a:defRPr/>
            </a:pPr>
            <a:fld id="{4579BBA6-74A4-4DDE-89BC-8877CC5C6640}" type="slidenum">
              <a:rPr lang="cs-CZ" altLang="cs-CZ" smtClean="0"/>
              <a:pPr>
                <a:defRPr/>
              </a:pPr>
              <a:t>21</a:t>
            </a:fld>
            <a:endParaRPr lang="cs-CZ" altLang="cs-CZ" dirty="0"/>
          </a:p>
        </p:txBody>
      </p:sp>
    </p:spTree>
    <p:extLst>
      <p:ext uri="{BB962C8B-B14F-4D97-AF65-F5344CB8AC3E}">
        <p14:creationId xmlns:p14="http://schemas.microsoft.com/office/powerpoint/2010/main" val="588332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lstStyle/>
          <a:p>
            <a:pPr algn="ctr"/>
            <a:r>
              <a:rPr lang="cs-CZ" sz="3200" b="1" dirty="0"/>
              <a:t>Projekt POOD - Posílení občanskoprávní ochrany dětí</a:t>
            </a:r>
          </a:p>
        </p:txBody>
      </p:sp>
      <p:sp>
        <p:nvSpPr>
          <p:cNvPr id="10" name="Zástupný symbol pro obsah 9"/>
          <p:cNvSpPr>
            <a:spLocks noGrp="1"/>
          </p:cNvSpPr>
          <p:nvPr>
            <p:ph idx="1"/>
          </p:nvPr>
        </p:nvSpPr>
        <p:spPr/>
        <p:txBody>
          <a:bodyPr/>
          <a:lstStyle/>
          <a:p>
            <a:pPr algn="just"/>
            <a:r>
              <a:rPr lang="cs-CZ" sz="1800" dirty="0"/>
              <a:t>Posílení občanskoprávní ochrany dětí, které jsou obětí domácího násilí</a:t>
            </a:r>
          </a:p>
          <a:p>
            <a:pPr algn="just"/>
            <a:r>
              <a:rPr lang="cs-CZ" sz="1800" dirty="0"/>
              <a:t>POOD nabízí nový způsob projednávání případů domácího násilí v občanskoprávních řízeních s cílem posílit ochranu ohrožených dětí. Díky práci koordinovaného mezioborového týmu odborníků je možné zajistit dítěti, které zažilo domácí násilí, bezpečnější a stabilnější rodinné prostředí.</a:t>
            </a:r>
          </a:p>
          <a:p>
            <a:pPr algn="just"/>
            <a:r>
              <a:rPr lang="cs-CZ" sz="1800" dirty="0"/>
              <a:t>Inovativní projekt Ministerstva spravedlnosti je iniciovaný Krajským soudem v Ústí nad Labem.</a:t>
            </a:r>
          </a:p>
        </p:txBody>
      </p:sp>
      <p:sp>
        <p:nvSpPr>
          <p:cNvPr id="7" name="Zástupný symbol pro datum 6"/>
          <p:cNvSpPr>
            <a:spLocks noGrp="1"/>
          </p:cNvSpPr>
          <p:nvPr>
            <p:ph type="dt" sz="half" idx="10"/>
          </p:nvPr>
        </p:nvSpPr>
        <p:spPr/>
        <p:txBody>
          <a:bodyPr/>
          <a:lstStyle/>
          <a:p>
            <a:pPr>
              <a:defRPr/>
            </a:pPr>
            <a:fld id="{F05ADFBE-A469-42BC-9EBA-5E57A1400A87}" type="datetime1">
              <a:rPr lang="cs-CZ" altLang="cs-CZ" smtClean="0"/>
              <a:t>02.12.2025</a:t>
            </a:fld>
            <a:endParaRPr lang="cs-CZ" altLang="cs-CZ" dirty="0"/>
          </a:p>
        </p:txBody>
      </p:sp>
      <p:sp>
        <p:nvSpPr>
          <p:cNvPr id="8" name="Zástupný symbol pro zápatí 7"/>
          <p:cNvSpPr>
            <a:spLocks noGrp="1"/>
          </p:cNvSpPr>
          <p:nvPr>
            <p:ph type="ftr" sz="quarter" idx="11"/>
          </p:nvPr>
        </p:nvSpPr>
        <p:spPr>
          <a:xfrm>
            <a:off x="1763688" y="6121400"/>
            <a:ext cx="4679950" cy="187325"/>
          </a:xfrm>
        </p:spPr>
        <p:txBody>
          <a:bodyPr/>
          <a:lstStyle/>
          <a:p>
            <a:pPr>
              <a:defRPr/>
            </a:pPr>
            <a:r>
              <a:rPr lang="cs-CZ" altLang="cs-CZ" dirty="0"/>
              <a:t>Role OSPOD  v trestním řízení a spolupráce s PČR v případech domácího násilí</a:t>
            </a:r>
          </a:p>
        </p:txBody>
      </p:sp>
      <p:sp>
        <p:nvSpPr>
          <p:cNvPr id="2" name="Zástupný symbol pro číslo snímku 1"/>
          <p:cNvSpPr>
            <a:spLocks noGrp="1"/>
          </p:cNvSpPr>
          <p:nvPr>
            <p:ph type="sldNum" sz="quarter" idx="12"/>
          </p:nvPr>
        </p:nvSpPr>
        <p:spPr/>
        <p:txBody>
          <a:bodyPr/>
          <a:lstStyle/>
          <a:p>
            <a:pPr>
              <a:defRPr/>
            </a:pPr>
            <a:fld id="{9027781D-EEE0-45D2-A87F-55C0570DC149}" type="slidenum">
              <a:rPr lang="cs-CZ" altLang="cs-CZ" smtClean="0"/>
              <a:pPr>
                <a:defRPr/>
              </a:pPr>
              <a:t>22</a:t>
            </a:fld>
            <a:endParaRPr lang="cs-CZ" altLang="cs-CZ" dirty="0"/>
          </a:p>
        </p:txBody>
      </p:sp>
    </p:spTree>
    <p:extLst>
      <p:ext uri="{BB962C8B-B14F-4D97-AF65-F5344CB8AC3E}">
        <p14:creationId xmlns:p14="http://schemas.microsoft.com/office/powerpoint/2010/main" val="2909277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3200" b="1" dirty="0"/>
              <a:t>POOD</a:t>
            </a:r>
          </a:p>
        </p:txBody>
      </p:sp>
      <p:sp>
        <p:nvSpPr>
          <p:cNvPr id="7" name="Zástupný symbol pro text 6"/>
          <p:cNvSpPr>
            <a:spLocks noGrp="1"/>
          </p:cNvSpPr>
          <p:nvPr>
            <p:ph type="body" idx="1"/>
          </p:nvPr>
        </p:nvSpPr>
        <p:spPr>
          <a:xfrm>
            <a:off x="630237" y="948923"/>
            <a:ext cx="3868737" cy="823912"/>
          </a:xfrm>
        </p:spPr>
        <p:txBody>
          <a:bodyPr/>
          <a:lstStyle/>
          <a:p>
            <a:r>
              <a:rPr lang="cs-CZ" dirty="0"/>
              <a:t>Pro dítě 21</a:t>
            </a:r>
          </a:p>
        </p:txBody>
      </p:sp>
      <p:sp>
        <p:nvSpPr>
          <p:cNvPr id="8" name="Zástupný symbol pro obsah 7"/>
          <p:cNvSpPr>
            <a:spLocks noGrp="1"/>
          </p:cNvSpPr>
          <p:nvPr>
            <p:ph sz="half" idx="2"/>
          </p:nvPr>
        </p:nvSpPr>
        <p:spPr>
          <a:xfrm>
            <a:off x="565150" y="1802886"/>
            <a:ext cx="3868737" cy="3684588"/>
          </a:xfrm>
        </p:spPr>
        <p:txBody>
          <a:bodyPr/>
          <a:lstStyle/>
          <a:p>
            <a:pPr algn="just"/>
            <a:r>
              <a:rPr lang="cs-CZ" sz="1400" dirty="0"/>
              <a:t>Iniciativa Pro dítě 21 je volným sdružením odborníků v oblasti ochrany dětí participujících na projednávání a rozhodování případů ohrožených dětí, kteří se ztotožňují s nutností systémových změn v této oblasti. Jejím smyslem je zkvalitnění péče poskytované ohroženým dětem a jejich rodinám. Tak, aby děti mohly setrvat v láskyplném, bezpečném a podnětném prostředí své rodiny. Pokud nebude možné zajistit péči o dítě ve vlastní / původní rodině, zasazuje se Iniciativa Pro dítě 21 o podporu kvalitního systému náhradní péče, především rodinného typu. Navrhované změny směřují k praktickému výkonu ochrany dětí, nikoliv k legislativním opatřením. </a:t>
            </a:r>
          </a:p>
        </p:txBody>
      </p:sp>
      <p:sp>
        <p:nvSpPr>
          <p:cNvPr id="9" name="Zástupný symbol pro text 8"/>
          <p:cNvSpPr>
            <a:spLocks noGrp="1"/>
          </p:cNvSpPr>
          <p:nvPr>
            <p:ph type="body" sz="quarter" idx="3"/>
          </p:nvPr>
        </p:nvSpPr>
        <p:spPr>
          <a:xfrm>
            <a:off x="4629150" y="978974"/>
            <a:ext cx="3887788" cy="823912"/>
          </a:xfrm>
        </p:spPr>
        <p:txBody>
          <a:bodyPr/>
          <a:lstStyle/>
          <a:p>
            <a:r>
              <a:rPr lang="cs-CZ" dirty="0"/>
              <a:t>https://prodite21.cz/</a:t>
            </a:r>
          </a:p>
        </p:txBody>
      </p:sp>
      <p:sp>
        <p:nvSpPr>
          <p:cNvPr id="10" name="Zástupný symbol pro obsah 9"/>
          <p:cNvSpPr>
            <a:spLocks noGrp="1"/>
          </p:cNvSpPr>
          <p:nvPr>
            <p:ph sz="quarter" idx="4"/>
          </p:nvPr>
        </p:nvSpPr>
        <p:spPr/>
        <p:txBody>
          <a:bodyPr/>
          <a:lstStyle/>
          <a:p>
            <a:endParaRPr lang="cs-CZ"/>
          </a:p>
        </p:txBody>
      </p:sp>
      <p:sp>
        <p:nvSpPr>
          <p:cNvPr id="4" name="Zástupný symbol pro datum 3"/>
          <p:cNvSpPr>
            <a:spLocks noGrp="1"/>
          </p:cNvSpPr>
          <p:nvPr>
            <p:ph type="dt" sz="half" idx="10"/>
          </p:nvPr>
        </p:nvSpPr>
        <p:spPr/>
        <p:txBody>
          <a:bodyPr/>
          <a:lstStyle/>
          <a:p>
            <a:pPr>
              <a:defRPr/>
            </a:pPr>
            <a:fld id="{9036A2D0-F025-49BF-9334-DC45E28745FE}" type="datetime1">
              <a:rPr lang="cs-CZ" altLang="cs-CZ" smtClean="0"/>
              <a:t>02.12.2025</a:t>
            </a:fld>
            <a:endParaRPr lang="cs-CZ" altLang="cs-CZ" dirty="0"/>
          </a:p>
        </p:txBody>
      </p:sp>
      <p:sp>
        <p:nvSpPr>
          <p:cNvPr id="5" name="Zástupný symbol pro zápatí 4"/>
          <p:cNvSpPr>
            <a:spLocks noGrp="1"/>
          </p:cNvSpPr>
          <p:nvPr>
            <p:ph type="ftr" sz="quarter" idx="11"/>
          </p:nvPr>
        </p:nvSpPr>
        <p:spPr>
          <a:xfrm>
            <a:off x="1763688" y="6160172"/>
            <a:ext cx="4679950" cy="187325"/>
          </a:xfrm>
        </p:spPr>
        <p:txBody>
          <a:bodyPr/>
          <a:lstStyle/>
          <a:p>
            <a:pPr>
              <a:defRPr/>
            </a:pPr>
            <a:r>
              <a:rPr lang="cs-CZ" altLang="cs-CZ"/>
              <a:t>Role OSPOD  v trestním řízení a spolupráce s PČR v případech domácího násilí</a:t>
            </a:r>
            <a:endParaRPr lang="cs-CZ" altLang="cs-CZ" dirty="0"/>
          </a:p>
        </p:txBody>
      </p:sp>
      <p:pic>
        <p:nvPicPr>
          <p:cNvPr id="6" name="Zástupný symbol pro obsah 5"/>
          <p:cNvPicPr>
            <a:picLocks noGrp="1" noChangeAspect="1"/>
          </p:cNvPicPr>
          <p:nvPr>
            <p:ph idx="4294967295"/>
          </p:nvPr>
        </p:nvPicPr>
        <p:blipFill>
          <a:blip r:embed="rId2"/>
          <a:stretch>
            <a:fillRect/>
          </a:stretch>
        </p:blipFill>
        <p:spPr>
          <a:xfrm>
            <a:off x="4485488" y="1891898"/>
            <a:ext cx="4017963" cy="3697342"/>
          </a:xfrm>
          <a:prstGeom prst="rect">
            <a:avLst/>
          </a:prstGeom>
        </p:spPr>
      </p:pic>
      <p:sp>
        <p:nvSpPr>
          <p:cNvPr id="3" name="Zástupný symbol pro číslo snímku 2"/>
          <p:cNvSpPr>
            <a:spLocks noGrp="1"/>
          </p:cNvSpPr>
          <p:nvPr>
            <p:ph type="sldNum" sz="quarter" idx="12"/>
          </p:nvPr>
        </p:nvSpPr>
        <p:spPr/>
        <p:txBody>
          <a:bodyPr/>
          <a:lstStyle/>
          <a:p>
            <a:pPr>
              <a:defRPr/>
            </a:pPr>
            <a:fld id="{4579BBA6-74A4-4DDE-89BC-8877CC5C6640}" type="slidenum">
              <a:rPr lang="cs-CZ" altLang="cs-CZ" smtClean="0"/>
              <a:pPr>
                <a:defRPr/>
              </a:pPr>
              <a:t>23</a:t>
            </a:fld>
            <a:endParaRPr lang="cs-CZ" altLang="cs-CZ" dirty="0"/>
          </a:p>
        </p:txBody>
      </p:sp>
    </p:spTree>
    <p:extLst>
      <p:ext uri="{BB962C8B-B14F-4D97-AF65-F5344CB8AC3E}">
        <p14:creationId xmlns:p14="http://schemas.microsoft.com/office/powerpoint/2010/main" val="3902852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lstStyle/>
          <a:p>
            <a:pPr algn="ctr"/>
            <a:br>
              <a:rPr lang="cs-CZ" sz="3200" b="1" dirty="0"/>
            </a:br>
            <a:r>
              <a:rPr lang="cs-CZ" sz="3200" b="1" dirty="0"/>
              <a:t>Součinnost, předávání informací, oznamovací povinnost</a:t>
            </a:r>
            <a:br>
              <a:rPr lang="cs-CZ" sz="3200" b="1" dirty="0"/>
            </a:br>
            <a:endParaRPr lang="cs-CZ" sz="3200" b="1" dirty="0"/>
          </a:p>
        </p:txBody>
      </p:sp>
      <p:sp>
        <p:nvSpPr>
          <p:cNvPr id="10" name="Zástupný symbol pro obsah 9"/>
          <p:cNvSpPr>
            <a:spLocks noGrp="1"/>
          </p:cNvSpPr>
          <p:nvPr>
            <p:ph idx="1"/>
          </p:nvPr>
        </p:nvSpPr>
        <p:spPr/>
        <p:txBody>
          <a:bodyPr/>
          <a:lstStyle/>
          <a:p>
            <a:r>
              <a:rPr lang="cs-CZ" sz="2000" b="1" dirty="0"/>
              <a:t>Právní rámec</a:t>
            </a:r>
          </a:p>
          <a:p>
            <a:r>
              <a:rPr lang="cs-CZ" sz="2000" b="1" dirty="0"/>
              <a:t>Dítě jako</a:t>
            </a:r>
          </a:p>
          <a:p>
            <a:pPr>
              <a:buFont typeface="Wingdings" panose="05000000000000000000" pitchFamily="2" charset="2"/>
              <a:buChar char="Ø"/>
            </a:pPr>
            <a:r>
              <a:rPr lang="cs-CZ" sz="2000" dirty="0"/>
              <a:t> poškozený, oběť, ohrožená osoba</a:t>
            </a:r>
          </a:p>
          <a:p>
            <a:pPr>
              <a:buFont typeface="Wingdings" panose="05000000000000000000" pitchFamily="2" charset="2"/>
              <a:buChar char="Ø"/>
            </a:pPr>
            <a:r>
              <a:rPr lang="cs-CZ" sz="2000" dirty="0"/>
              <a:t> pachatel, násilná osoba</a:t>
            </a:r>
          </a:p>
          <a:p>
            <a:pPr>
              <a:buFont typeface="Wingdings" panose="05000000000000000000" pitchFamily="2" charset="2"/>
              <a:buChar char="Ø"/>
            </a:pPr>
            <a:r>
              <a:rPr lang="cs-CZ" sz="2000" dirty="0"/>
              <a:t> svědek</a:t>
            </a:r>
          </a:p>
          <a:p>
            <a:endParaRPr lang="cs-CZ" dirty="0"/>
          </a:p>
          <a:p>
            <a:endParaRPr lang="cs-CZ" dirty="0"/>
          </a:p>
        </p:txBody>
      </p:sp>
      <p:sp>
        <p:nvSpPr>
          <p:cNvPr id="7" name="Zástupný symbol pro datum 6"/>
          <p:cNvSpPr>
            <a:spLocks noGrp="1"/>
          </p:cNvSpPr>
          <p:nvPr>
            <p:ph type="dt" sz="half" idx="10"/>
          </p:nvPr>
        </p:nvSpPr>
        <p:spPr/>
        <p:txBody>
          <a:bodyPr/>
          <a:lstStyle/>
          <a:p>
            <a:pPr>
              <a:defRPr/>
            </a:pPr>
            <a:fld id="{D05EF7AA-FAB9-4951-A11E-73DF65C01E8E}" type="datetime1">
              <a:rPr lang="cs-CZ" altLang="cs-CZ" smtClean="0"/>
              <a:t>02.12.2025</a:t>
            </a:fld>
            <a:endParaRPr lang="cs-CZ" altLang="cs-CZ" dirty="0"/>
          </a:p>
        </p:txBody>
      </p:sp>
      <p:sp>
        <p:nvSpPr>
          <p:cNvPr id="8" name="Zástupný symbol pro zápatí 7"/>
          <p:cNvSpPr>
            <a:spLocks noGrp="1"/>
          </p:cNvSpPr>
          <p:nvPr>
            <p:ph type="ftr" sz="quarter" idx="11"/>
          </p:nvPr>
        </p:nvSpPr>
        <p:spPr>
          <a:xfrm>
            <a:off x="1763688" y="6117248"/>
            <a:ext cx="4679950" cy="187325"/>
          </a:xfrm>
        </p:spPr>
        <p:txBody>
          <a:bodyPr/>
          <a:lstStyle/>
          <a:p>
            <a:pPr>
              <a:defRPr/>
            </a:pPr>
            <a:r>
              <a:rPr lang="cs-CZ" altLang="cs-CZ" dirty="0"/>
              <a:t>Role OSPOD  v trestním řízení a spolupráce s PČR v případech domácího násilí</a:t>
            </a:r>
          </a:p>
        </p:txBody>
      </p:sp>
      <p:sp>
        <p:nvSpPr>
          <p:cNvPr id="11" name="Zástupný symbol pro číslo snímku 10"/>
          <p:cNvSpPr>
            <a:spLocks noGrp="1"/>
          </p:cNvSpPr>
          <p:nvPr>
            <p:ph type="sldNum" sz="quarter" idx="12"/>
          </p:nvPr>
        </p:nvSpPr>
        <p:spPr/>
        <p:txBody>
          <a:bodyPr/>
          <a:lstStyle/>
          <a:p>
            <a:pPr>
              <a:defRPr/>
            </a:pPr>
            <a:fld id="{9027781D-EEE0-45D2-A87F-55C0570DC149}" type="slidenum">
              <a:rPr lang="cs-CZ" altLang="cs-CZ" smtClean="0"/>
              <a:pPr>
                <a:defRPr/>
              </a:pPr>
              <a:t>24</a:t>
            </a:fld>
            <a:endParaRPr lang="cs-CZ" altLang="cs-CZ" dirty="0"/>
          </a:p>
        </p:txBody>
      </p:sp>
    </p:spTree>
    <p:extLst>
      <p:ext uri="{BB962C8B-B14F-4D97-AF65-F5344CB8AC3E}">
        <p14:creationId xmlns:p14="http://schemas.microsoft.com/office/powerpoint/2010/main" val="3436699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ctr">
            <a:normAutofit/>
          </a:bodyPr>
          <a:lstStyle/>
          <a:p>
            <a:pPr algn="ctr"/>
            <a:r>
              <a:rPr lang="cs-CZ" sz="2800" b="1" dirty="0"/>
              <a:t>Zdroje, ze kterých vyplývají vzájemné povinnosti PČR a OSPOD</a:t>
            </a:r>
          </a:p>
        </p:txBody>
      </p:sp>
      <p:sp>
        <p:nvSpPr>
          <p:cNvPr id="7" name="Zástupný obsah 6">
            <a:extLst>
              <a:ext uri="{FF2B5EF4-FFF2-40B4-BE49-F238E27FC236}">
                <a16:creationId xmlns:a16="http://schemas.microsoft.com/office/drawing/2014/main" id="{31AF3855-8B5D-A79A-8A5A-30D7CC71B664}"/>
              </a:ext>
            </a:extLst>
          </p:cNvPr>
          <p:cNvSpPr>
            <a:spLocks noGrp="1"/>
          </p:cNvSpPr>
          <p:nvPr>
            <p:ph idx="1"/>
          </p:nvPr>
        </p:nvSpPr>
        <p:spPr/>
        <p:txBody>
          <a:bodyPr>
            <a:normAutofit fontScale="92500" lnSpcReduction="10000"/>
          </a:bodyPr>
          <a:lstStyle/>
          <a:p>
            <a:pPr algn="just">
              <a:lnSpc>
                <a:spcPct val="115000"/>
              </a:lnSpc>
              <a:spcAft>
                <a:spcPts val="800"/>
              </a:spcAft>
            </a:pPr>
            <a:r>
              <a:rPr lang="cs-CZ" sz="1400" b="1" dirty="0">
                <a:effectLst/>
                <a:ea typeface="Calibri" panose="020F0502020204030204" pitchFamily="34" charset="0"/>
                <a:cs typeface="Times New Roman" panose="02020603050405020304" pitchFamily="18" charset="0"/>
              </a:rPr>
              <a:t>zákon č. 141/1961 Sb., Trestní řád,</a:t>
            </a:r>
            <a:endParaRPr lang="cs-CZ" sz="1400" dirty="0">
              <a:effectLst/>
              <a:ea typeface="Calibri" panose="020F0502020204030204" pitchFamily="34" charset="0"/>
              <a:cs typeface="Times New Roman" panose="02020603050405020304" pitchFamily="18" charset="0"/>
            </a:endParaRPr>
          </a:p>
          <a:p>
            <a:pPr algn="just">
              <a:lnSpc>
                <a:spcPct val="115000"/>
              </a:lnSpc>
              <a:spcAft>
                <a:spcPts val="800"/>
              </a:spcAft>
            </a:pPr>
            <a:r>
              <a:rPr lang="cs-CZ" sz="1400" dirty="0">
                <a:effectLst/>
                <a:ea typeface="Calibri" panose="020F0502020204030204" pitchFamily="34" charset="0"/>
                <a:cs typeface="Times New Roman" panose="02020603050405020304" pitchFamily="18" charset="0"/>
              </a:rPr>
              <a:t>§</a:t>
            </a:r>
            <a:r>
              <a:rPr lang="cs-CZ" sz="1400" dirty="0">
                <a:solidFill>
                  <a:srgbClr val="000000"/>
                </a:solidFill>
                <a:effectLst/>
                <a:ea typeface="Times New Roman" panose="02020603050405020304" pitchFamily="18" charset="0"/>
                <a:cs typeface="Times New Roman" panose="02020603050405020304" pitchFamily="18" charset="0"/>
              </a:rPr>
              <a:t> </a:t>
            </a:r>
            <a:r>
              <a:rPr lang="cs-CZ" sz="1400" dirty="0">
                <a:effectLst/>
                <a:ea typeface="Calibri" panose="020F0502020204030204" pitchFamily="34" charset="0"/>
                <a:cs typeface="Times New Roman" panose="02020603050405020304" pitchFamily="18" charset="0"/>
              </a:rPr>
              <a:t> 8 – obecné poskytování informací,</a:t>
            </a:r>
          </a:p>
          <a:p>
            <a:pPr algn="just">
              <a:lnSpc>
                <a:spcPct val="115000"/>
              </a:lnSpc>
              <a:spcAft>
                <a:spcPts val="800"/>
              </a:spcAft>
            </a:pPr>
            <a:r>
              <a:rPr lang="cs-CZ" sz="1400" dirty="0">
                <a:effectLst/>
                <a:ea typeface="Calibri" panose="020F0502020204030204" pitchFamily="34" charset="0"/>
                <a:cs typeface="Times New Roman" panose="02020603050405020304" pitchFamily="18" charset="0"/>
              </a:rPr>
              <a:t>§ 102 – přítomnost OSPOD u výslechů  osob mladších 18ti let,</a:t>
            </a:r>
          </a:p>
          <a:p>
            <a:pPr algn="just">
              <a:lnSpc>
                <a:spcPct val="115000"/>
              </a:lnSpc>
              <a:spcAft>
                <a:spcPts val="800"/>
              </a:spcAft>
            </a:pPr>
            <a:r>
              <a:rPr lang="cs-CZ" sz="1400" b="1" dirty="0">
                <a:effectLst/>
                <a:ea typeface="Calibri" panose="020F0502020204030204" pitchFamily="34" charset="0"/>
                <a:cs typeface="Times New Roman" panose="02020603050405020304" pitchFamily="18" charset="0"/>
              </a:rPr>
              <a:t>zákon č. 273/2008 Sb. o Policii České republiky,</a:t>
            </a:r>
            <a:endParaRPr lang="cs-CZ" sz="1400" dirty="0">
              <a:effectLst/>
              <a:ea typeface="Calibri" panose="020F0502020204030204" pitchFamily="34" charset="0"/>
              <a:cs typeface="Times New Roman" panose="02020603050405020304" pitchFamily="18" charset="0"/>
            </a:endParaRPr>
          </a:p>
          <a:p>
            <a:pPr algn="just">
              <a:lnSpc>
                <a:spcPct val="115000"/>
              </a:lnSpc>
              <a:spcAft>
                <a:spcPts val="800"/>
              </a:spcAft>
            </a:pPr>
            <a:r>
              <a:rPr lang="cs-CZ" sz="1400" dirty="0">
                <a:effectLst/>
                <a:ea typeface="Calibri" panose="020F0502020204030204" pitchFamily="34" charset="0"/>
                <a:cs typeface="Times New Roman" panose="02020603050405020304" pitchFamily="18" charset="0"/>
              </a:rPr>
              <a:t>§ 14 - spolupráce s ostatními orgány</a:t>
            </a:r>
          </a:p>
          <a:p>
            <a:pPr algn="just">
              <a:lnSpc>
                <a:spcPct val="115000"/>
              </a:lnSpc>
              <a:spcAft>
                <a:spcPts val="800"/>
              </a:spcAft>
            </a:pPr>
            <a:r>
              <a:rPr lang="cs-CZ" sz="1400" dirty="0">
                <a:effectLst/>
                <a:ea typeface="Calibri" panose="020F0502020204030204" pitchFamily="34" charset="0"/>
                <a:cs typeface="Times New Roman" panose="02020603050405020304" pitchFamily="18" charset="0"/>
              </a:rPr>
              <a:t>§ 18 - vyžadování pomoci od osob a orgánů</a:t>
            </a:r>
          </a:p>
          <a:p>
            <a:pPr algn="just">
              <a:lnSpc>
                <a:spcPct val="115000"/>
              </a:lnSpc>
              <a:spcAft>
                <a:spcPts val="800"/>
              </a:spcAft>
            </a:pPr>
            <a:r>
              <a:rPr lang="cs-CZ" sz="1400" dirty="0">
                <a:effectLst/>
                <a:ea typeface="Calibri" panose="020F0502020204030204" pitchFamily="34" charset="0"/>
                <a:cs typeface="Times New Roman" panose="02020603050405020304" pitchFamily="18" charset="0"/>
              </a:rPr>
              <a:t>§ 47 odst. 3 - zaslání kopie úředního záznamu o vykázání na OSPOD</a:t>
            </a:r>
          </a:p>
          <a:p>
            <a:pPr algn="just">
              <a:lnSpc>
                <a:spcPct val="115000"/>
              </a:lnSpc>
              <a:spcAft>
                <a:spcPts val="800"/>
              </a:spcAft>
            </a:pPr>
            <a:r>
              <a:rPr lang="cs-CZ" sz="1400" dirty="0">
                <a:effectLst/>
                <a:ea typeface="Calibri" panose="020F0502020204030204" pitchFamily="34" charset="0"/>
                <a:cs typeface="Times New Roman" panose="02020603050405020304" pitchFamily="18" charset="0"/>
              </a:rPr>
              <a:t>§ 78 -  předávání informací orgánům veřejné správy, jsou-li  nezbytné pro plnění úkolů v rámci jejich působnosti,</a:t>
            </a:r>
          </a:p>
          <a:p>
            <a:pPr algn="just">
              <a:lnSpc>
                <a:spcPct val="115000"/>
              </a:lnSpc>
              <a:spcAft>
                <a:spcPts val="800"/>
              </a:spcAft>
            </a:pPr>
            <a:r>
              <a:rPr lang="cs-CZ" sz="1400" b="1" dirty="0">
                <a:ea typeface="Calibri" panose="020F0502020204030204" pitchFamily="34" charset="0"/>
                <a:cs typeface="Times New Roman" panose="02020603050405020304" pitchFamily="18" charset="0"/>
              </a:rPr>
              <a:t>zákon č. 45/2013 Sb., o obětech trestných činů</a:t>
            </a:r>
          </a:p>
          <a:p>
            <a:pPr algn="just">
              <a:lnSpc>
                <a:spcPct val="115000"/>
              </a:lnSpc>
              <a:spcAft>
                <a:spcPts val="800"/>
              </a:spcAft>
            </a:pPr>
            <a:r>
              <a:rPr lang="cs-CZ" sz="1400" dirty="0">
                <a:ea typeface="Calibri" panose="020F0502020204030204" pitchFamily="34" charset="0"/>
                <a:cs typeface="Times New Roman" panose="02020603050405020304" pitchFamily="18" charset="0"/>
              </a:rPr>
              <a:t>§ 20 - s</a:t>
            </a:r>
            <a:r>
              <a:rPr lang="cs-CZ" sz="1400" dirty="0"/>
              <a:t>oučinnost OSPOD při provádění výslechu dítěte jako svědka</a:t>
            </a:r>
            <a:endParaRPr lang="cs-CZ" sz="1400" dirty="0">
              <a:ea typeface="Calibri" panose="020F0502020204030204" pitchFamily="34" charset="0"/>
              <a:cs typeface="Times New Roman" panose="02020603050405020304" pitchFamily="18" charset="0"/>
            </a:endParaRPr>
          </a:p>
          <a:p>
            <a:pPr algn="just">
              <a:lnSpc>
                <a:spcPct val="115000"/>
              </a:lnSpc>
              <a:spcAft>
                <a:spcPts val="800"/>
              </a:spcAft>
            </a:pPr>
            <a:endParaRPr lang="cs-CZ" sz="1400" dirty="0">
              <a:effectLst/>
              <a:ea typeface="Calibri" panose="020F0502020204030204" pitchFamily="34" charset="0"/>
              <a:cs typeface="Times New Roman" panose="02020603050405020304" pitchFamily="18" charset="0"/>
            </a:endParaRPr>
          </a:p>
          <a:p>
            <a:endParaRPr lang="cs-CZ" dirty="0"/>
          </a:p>
        </p:txBody>
      </p:sp>
      <p:sp>
        <p:nvSpPr>
          <p:cNvPr id="4" name="Zástupný symbol pro datum 3"/>
          <p:cNvSpPr>
            <a:spLocks noGrp="1"/>
          </p:cNvSpPr>
          <p:nvPr>
            <p:ph type="dt" sz="half" idx="10"/>
          </p:nvPr>
        </p:nvSpPr>
        <p:spPr/>
        <p:txBody>
          <a:bodyPr/>
          <a:lstStyle/>
          <a:p>
            <a:pPr>
              <a:defRPr/>
            </a:pPr>
            <a:fld id="{06EA80D2-A7FD-446D-BA2C-90D01B24551D}" type="datetime1">
              <a:rPr lang="cs-CZ" smtClean="0"/>
              <a:t>02.12.2025</a:t>
            </a:fld>
            <a:endParaRPr lang="cs-CZ"/>
          </a:p>
        </p:txBody>
      </p:sp>
      <p:sp>
        <p:nvSpPr>
          <p:cNvPr id="5" name="Zástupný symbol pro zápatí 4"/>
          <p:cNvSpPr>
            <a:spLocks noGrp="1"/>
          </p:cNvSpPr>
          <p:nvPr>
            <p:ph type="ftr" sz="quarter" idx="11"/>
          </p:nvPr>
        </p:nvSpPr>
        <p:spPr>
          <a:xfrm>
            <a:off x="1763688" y="6129338"/>
            <a:ext cx="4679950" cy="187325"/>
          </a:xfrm>
        </p:spPr>
        <p:txBody>
          <a:bodyPr/>
          <a:lstStyle/>
          <a:p>
            <a:pPr>
              <a:defRPr/>
            </a:pPr>
            <a:r>
              <a:rPr lang="cs-CZ" dirty="0"/>
              <a:t>Role OSPOD  v trestním řízení a spolupráce s PČR v případech domácího násilí</a:t>
            </a:r>
          </a:p>
        </p:txBody>
      </p:sp>
      <p:sp>
        <p:nvSpPr>
          <p:cNvPr id="6" name="Zástupný symbol pro číslo snímku 5"/>
          <p:cNvSpPr>
            <a:spLocks noGrp="1"/>
          </p:cNvSpPr>
          <p:nvPr>
            <p:ph type="sldNum" sz="quarter" idx="12"/>
          </p:nvPr>
        </p:nvSpPr>
        <p:spPr/>
        <p:txBody>
          <a:bodyPr/>
          <a:lstStyle/>
          <a:p>
            <a:fld id="{123CA2D9-801D-4DE8-AE50-1BF80221893F}" type="slidenum">
              <a:rPr lang="cs-CZ" altLang="cs-CZ" smtClean="0"/>
              <a:pPr/>
              <a:t>25</a:t>
            </a:fld>
            <a:endParaRPr lang="cs-CZ" altLang="cs-CZ"/>
          </a:p>
        </p:txBody>
      </p:sp>
    </p:spTree>
    <p:extLst>
      <p:ext uri="{BB962C8B-B14F-4D97-AF65-F5344CB8AC3E}">
        <p14:creationId xmlns:p14="http://schemas.microsoft.com/office/powerpoint/2010/main" val="1977866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154856-2E75-A2B0-0CE4-C15166F62FFA}"/>
              </a:ext>
            </a:extLst>
          </p:cNvPr>
          <p:cNvSpPr>
            <a:spLocks noGrp="1"/>
          </p:cNvSpPr>
          <p:nvPr>
            <p:ph type="title"/>
          </p:nvPr>
        </p:nvSpPr>
        <p:spPr>
          <a:xfrm>
            <a:off x="457200" y="274638"/>
            <a:ext cx="8229600" cy="778098"/>
          </a:xfrm>
        </p:spPr>
        <p:txBody>
          <a:bodyPr>
            <a:normAutofit fontScale="90000"/>
          </a:bodyPr>
          <a:lstStyle/>
          <a:p>
            <a:pPr algn="ctr"/>
            <a:br>
              <a:rPr lang="cs-CZ" sz="3200" b="1" dirty="0">
                <a:effectLst/>
                <a:ea typeface="Calibri" panose="020F0502020204030204" pitchFamily="34" charset="0"/>
                <a:cs typeface="Times New Roman" panose="02020603050405020304" pitchFamily="18" charset="0"/>
              </a:rPr>
            </a:br>
            <a:r>
              <a:rPr lang="cs-CZ" sz="3200" b="1" dirty="0">
                <a:effectLst/>
                <a:ea typeface="Calibri" panose="020F0502020204030204" pitchFamily="34" charset="0"/>
                <a:cs typeface="Times New Roman" panose="02020603050405020304" pitchFamily="18" charset="0"/>
              </a:rPr>
              <a:t>Trestní řád č. 141/1961 Sb.</a:t>
            </a:r>
            <a:r>
              <a:rPr lang="cs-CZ" sz="3200" b="1" dirty="0">
                <a:solidFill>
                  <a:srgbClr val="000000"/>
                </a:solidFill>
                <a:effectLst/>
                <a:ea typeface="Times New Roman" panose="02020603050405020304" pitchFamily="18" charset="0"/>
                <a:cs typeface="Times New Roman" panose="02020603050405020304" pitchFamily="18" charset="0"/>
              </a:rPr>
              <a:t> </a:t>
            </a:r>
            <a:br>
              <a:rPr lang="cs-CZ" sz="3200" b="1" dirty="0">
                <a:effectLst/>
                <a:ea typeface="Calibri" panose="020F0502020204030204" pitchFamily="34" charset="0"/>
                <a:cs typeface="Times New Roman" panose="02020603050405020304" pitchFamily="18" charset="0"/>
              </a:rPr>
            </a:br>
            <a:endParaRPr lang="cs-CZ" sz="3200" b="1" dirty="0"/>
          </a:p>
        </p:txBody>
      </p:sp>
      <p:sp>
        <p:nvSpPr>
          <p:cNvPr id="3" name="Zástupný obsah 2">
            <a:extLst>
              <a:ext uri="{FF2B5EF4-FFF2-40B4-BE49-F238E27FC236}">
                <a16:creationId xmlns:a16="http://schemas.microsoft.com/office/drawing/2014/main" id="{DF4B71A5-C111-9859-ED56-959BA90FDD70}"/>
              </a:ext>
            </a:extLst>
          </p:cNvPr>
          <p:cNvSpPr>
            <a:spLocks noGrp="1"/>
          </p:cNvSpPr>
          <p:nvPr>
            <p:ph idx="1"/>
          </p:nvPr>
        </p:nvSpPr>
        <p:spPr>
          <a:xfrm>
            <a:off x="457200" y="1196752"/>
            <a:ext cx="8229600" cy="4550122"/>
          </a:xfrm>
        </p:spPr>
        <p:txBody>
          <a:bodyPr/>
          <a:lstStyle/>
          <a:p>
            <a:pPr marL="0" indent="0" algn="just">
              <a:lnSpc>
                <a:spcPct val="107000"/>
              </a:lnSpc>
              <a:spcAft>
                <a:spcPts val="800"/>
              </a:spcAft>
              <a:buNone/>
            </a:pPr>
            <a:r>
              <a:rPr lang="cs-CZ" sz="1400" b="1" dirty="0">
                <a:effectLst/>
                <a:ea typeface="Calibri" panose="020F0502020204030204" pitchFamily="34" charset="0"/>
                <a:cs typeface="Times New Roman" panose="02020603050405020304" pitchFamily="18" charset="0"/>
              </a:rPr>
              <a:t>§ 8/1</a:t>
            </a:r>
            <a:r>
              <a:rPr lang="cs-CZ" sz="1400" dirty="0">
                <a:effectLst/>
                <a:ea typeface="Calibri" panose="020F0502020204030204" pitchFamily="34" charset="0"/>
                <a:cs typeface="Times New Roman" panose="02020603050405020304" pitchFamily="18" charset="0"/>
              </a:rPr>
              <a:t> </a:t>
            </a:r>
            <a:r>
              <a:rPr lang="cs-CZ" sz="1400" b="1" dirty="0">
                <a:effectLst/>
                <a:ea typeface="Calibri" panose="020F0502020204030204" pitchFamily="34" charset="0"/>
                <a:cs typeface="Times New Roman" panose="02020603050405020304" pitchFamily="18" charset="0"/>
              </a:rPr>
              <a:t>Státní orgány, právnické a fyzické osoby jsou povinny</a:t>
            </a:r>
            <a:r>
              <a:rPr lang="cs-CZ" sz="1400" dirty="0">
                <a:effectLst/>
                <a:ea typeface="Calibri" panose="020F0502020204030204" pitchFamily="34" charset="0"/>
                <a:cs typeface="Times New Roman" panose="02020603050405020304" pitchFamily="18" charset="0"/>
              </a:rPr>
              <a:t> bez zbytečného odkladu, a nestanoví-li zvláštní předpis jinak, i bez úplaty </a:t>
            </a:r>
            <a:r>
              <a:rPr lang="cs-CZ" sz="1400" b="1" dirty="0">
                <a:effectLst/>
                <a:ea typeface="Calibri" panose="020F0502020204030204" pitchFamily="34" charset="0"/>
                <a:cs typeface="Times New Roman" panose="02020603050405020304" pitchFamily="18" charset="0"/>
              </a:rPr>
              <a:t>vyhovovat dožádáním orgánů činných v trestním řízení při plnění jejich úkolů. Státní orgány jsou dále povinny neprodleně oznamovat</a:t>
            </a:r>
            <a:r>
              <a:rPr lang="cs-CZ" sz="1400" dirty="0">
                <a:effectLst/>
                <a:ea typeface="Calibri" panose="020F0502020204030204" pitchFamily="34" charset="0"/>
                <a:cs typeface="Times New Roman" panose="02020603050405020304" pitchFamily="18" charset="0"/>
              </a:rPr>
              <a:t> státnímu zástupci nebo policejním orgánům skutečnosti nasvědčující tomu, že </a:t>
            </a:r>
            <a:r>
              <a:rPr lang="cs-CZ" sz="1400" b="1" dirty="0">
                <a:effectLst/>
                <a:ea typeface="Calibri" panose="020F0502020204030204" pitchFamily="34" charset="0"/>
                <a:cs typeface="Times New Roman" panose="02020603050405020304" pitchFamily="18" charset="0"/>
              </a:rPr>
              <a:t>byl spáchán trestný čin</a:t>
            </a:r>
            <a:r>
              <a:rPr lang="cs-CZ" sz="1400" dirty="0">
                <a:effectLst/>
                <a:ea typeface="Calibri" panose="020F0502020204030204" pitchFamily="34" charset="0"/>
                <a:cs typeface="Times New Roman" panose="02020603050405020304" pitchFamily="18" charset="0"/>
              </a:rPr>
              <a:t>.</a:t>
            </a:r>
          </a:p>
          <a:p>
            <a:pPr marL="0" indent="0" algn="just">
              <a:lnSpc>
                <a:spcPct val="107000"/>
              </a:lnSpc>
              <a:spcAft>
                <a:spcPts val="800"/>
              </a:spcAft>
              <a:buNone/>
            </a:pPr>
            <a:r>
              <a:rPr lang="cs-CZ" sz="1400" b="1" dirty="0"/>
              <a:t>§102/1 </a:t>
            </a:r>
            <a:r>
              <a:rPr lang="cs-CZ" sz="1400" dirty="0"/>
              <a:t>Je-li jako svědek vyslýchána osoba mladší než osmnáct let o okolnostech, jejichž oživování v paměti by vzhledem k věku mohlo nepříznivě ovlivňovat její duševní a mravní vývoj, je třeba výslech provádět zvlášť šetrně a po obsahové stránce tak, aby výslech v dalším řízení zpravidla už nebylo třeba opakovat; </a:t>
            </a:r>
            <a:br>
              <a:rPr lang="cs-CZ" sz="1400" dirty="0"/>
            </a:br>
            <a:r>
              <a:rPr lang="cs-CZ" sz="1400" b="1" dirty="0"/>
              <a:t>k výslechu se přibere orgán sociálně-právní ochrany dětí nebo jiná osoba mající zkušenosti s výchovou mládeže, která by se zřetelem na předmět výslechu a stupeň duševního vývoje vyslýchané osoby přispěla k správnému vedení výslechu. </a:t>
            </a:r>
            <a:r>
              <a:rPr lang="cs-CZ" sz="1400" dirty="0"/>
              <a:t>Může-li to přispět k správnému provedení výslechu, mohou být přibráni i rodiče. </a:t>
            </a:r>
            <a:r>
              <a:rPr lang="cs-CZ" sz="1400" b="1" dirty="0"/>
              <a:t>Osoby, které byly takto přibrány, mohou navrhnout odložení úkonu </a:t>
            </a:r>
            <a:br>
              <a:rPr lang="cs-CZ" sz="1400" b="1" dirty="0"/>
            </a:br>
            <a:r>
              <a:rPr lang="cs-CZ" sz="1400" b="1" dirty="0"/>
              <a:t>na pozdější dobu a v průběhu provádění takového úkonu navrhnout jeho přerušení nebo ukončení, pokud by provedení úkonu nebo pokračování v něm mělo nepříznivý vliv na psychický stav vyslýchané osoby. </a:t>
            </a:r>
            <a:r>
              <a:rPr lang="cs-CZ" sz="1400" dirty="0"/>
              <a:t>Nehrozí-li nebezpečí </a:t>
            </a:r>
            <a:br>
              <a:rPr lang="cs-CZ" sz="1400" dirty="0"/>
            </a:br>
            <a:r>
              <a:rPr lang="cs-CZ" sz="1400" dirty="0"/>
              <a:t>z prodlení, orgán činný v trestním řízení takovému návrhu vyhoví</a:t>
            </a:r>
            <a:r>
              <a:rPr lang="cs-CZ" sz="1600" dirty="0"/>
              <a:t>.</a:t>
            </a:r>
          </a:p>
          <a:p>
            <a:endParaRPr lang="cs-CZ" dirty="0"/>
          </a:p>
        </p:txBody>
      </p:sp>
      <p:sp>
        <p:nvSpPr>
          <p:cNvPr id="4" name="Zástupný symbol pro datum 3">
            <a:extLst>
              <a:ext uri="{FF2B5EF4-FFF2-40B4-BE49-F238E27FC236}">
                <a16:creationId xmlns:a16="http://schemas.microsoft.com/office/drawing/2014/main" id="{C2E749DD-ED19-3C81-980A-8459B09E68E7}"/>
              </a:ext>
            </a:extLst>
          </p:cNvPr>
          <p:cNvSpPr>
            <a:spLocks noGrp="1"/>
          </p:cNvSpPr>
          <p:nvPr>
            <p:ph type="dt" sz="half" idx="10"/>
          </p:nvPr>
        </p:nvSpPr>
        <p:spPr/>
        <p:txBody>
          <a:bodyPr/>
          <a:lstStyle/>
          <a:p>
            <a:pPr>
              <a:defRPr/>
            </a:pPr>
            <a:fld id="{1B7CB6F0-CA3C-4843-816F-E16F3D52E96D}" type="datetime1">
              <a:rPr lang="cs-CZ" smtClean="0"/>
              <a:t>02.12.2025</a:t>
            </a:fld>
            <a:endParaRPr lang="cs-CZ"/>
          </a:p>
        </p:txBody>
      </p:sp>
      <p:sp>
        <p:nvSpPr>
          <p:cNvPr id="5" name="Zástupný symbol pro zápatí 4">
            <a:extLst>
              <a:ext uri="{FF2B5EF4-FFF2-40B4-BE49-F238E27FC236}">
                <a16:creationId xmlns:a16="http://schemas.microsoft.com/office/drawing/2014/main" id="{FF5A1B24-6D69-242D-A308-9B4A3A51C1AC}"/>
              </a:ext>
            </a:extLst>
          </p:cNvPr>
          <p:cNvSpPr>
            <a:spLocks noGrp="1"/>
          </p:cNvSpPr>
          <p:nvPr>
            <p:ph type="ftr" sz="quarter" idx="11"/>
          </p:nvPr>
        </p:nvSpPr>
        <p:spPr>
          <a:xfrm>
            <a:off x="1835696" y="6121400"/>
            <a:ext cx="4679950" cy="187325"/>
          </a:xfrm>
        </p:spPr>
        <p:txBody>
          <a:bodyPr/>
          <a:lstStyle/>
          <a:p>
            <a:pPr>
              <a:defRPr/>
            </a:pPr>
            <a:r>
              <a:rPr lang="cs-CZ" dirty="0"/>
              <a:t>Role OSPOD  v trestním řízení a spolupráce s PČR v případech domácího násilí</a:t>
            </a:r>
          </a:p>
        </p:txBody>
      </p:sp>
      <p:sp>
        <p:nvSpPr>
          <p:cNvPr id="6" name="Zástupný symbol pro číslo snímku 5">
            <a:extLst>
              <a:ext uri="{FF2B5EF4-FFF2-40B4-BE49-F238E27FC236}">
                <a16:creationId xmlns:a16="http://schemas.microsoft.com/office/drawing/2014/main" id="{77D28CD9-D949-7D55-6E68-B011CF730AF6}"/>
              </a:ext>
            </a:extLst>
          </p:cNvPr>
          <p:cNvSpPr>
            <a:spLocks noGrp="1"/>
          </p:cNvSpPr>
          <p:nvPr>
            <p:ph type="sldNum" sz="quarter" idx="12"/>
          </p:nvPr>
        </p:nvSpPr>
        <p:spPr/>
        <p:txBody>
          <a:bodyPr/>
          <a:lstStyle/>
          <a:p>
            <a:fld id="{123CA2D9-801D-4DE8-AE50-1BF80221893F}" type="slidenum">
              <a:rPr lang="cs-CZ" altLang="cs-CZ" smtClean="0"/>
              <a:pPr/>
              <a:t>26</a:t>
            </a:fld>
            <a:endParaRPr lang="cs-CZ" altLang="cs-CZ"/>
          </a:p>
        </p:txBody>
      </p:sp>
    </p:spTree>
    <p:extLst>
      <p:ext uri="{BB962C8B-B14F-4D97-AF65-F5344CB8AC3E}">
        <p14:creationId xmlns:p14="http://schemas.microsoft.com/office/powerpoint/2010/main" val="1061922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283A54-FDAA-2378-F3B5-567DBF858A8B}"/>
              </a:ext>
            </a:extLst>
          </p:cNvPr>
          <p:cNvSpPr>
            <a:spLocks noGrp="1"/>
          </p:cNvSpPr>
          <p:nvPr>
            <p:ph type="title"/>
          </p:nvPr>
        </p:nvSpPr>
        <p:spPr>
          <a:xfrm>
            <a:off x="457200" y="274638"/>
            <a:ext cx="8229600" cy="778098"/>
          </a:xfrm>
        </p:spPr>
        <p:txBody>
          <a:bodyPr/>
          <a:lstStyle/>
          <a:p>
            <a:pPr algn="ctr"/>
            <a:br>
              <a:rPr lang="cs-CZ" sz="3200" b="1" dirty="0">
                <a:effectLst/>
                <a:ea typeface="Calibri" panose="020F0502020204030204" pitchFamily="34" charset="0"/>
                <a:cs typeface="Times New Roman" panose="02020603050405020304" pitchFamily="18" charset="0"/>
              </a:rPr>
            </a:br>
            <a:r>
              <a:rPr lang="cs-CZ" sz="3200" b="1" dirty="0">
                <a:effectLst/>
                <a:ea typeface="Calibri" panose="020F0502020204030204" pitchFamily="34" charset="0"/>
                <a:cs typeface="Times New Roman" panose="02020603050405020304" pitchFamily="18" charset="0"/>
              </a:rPr>
              <a:t>§ 102</a:t>
            </a:r>
            <a:br>
              <a:rPr lang="cs-CZ" sz="3200" b="1" dirty="0">
                <a:effectLst/>
                <a:latin typeface="Calibri" panose="020F0502020204030204" pitchFamily="34" charset="0"/>
                <a:ea typeface="Calibri" panose="020F0502020204030204" pitchFamily="34" charset="0"/>
                <a:cs typeface="Times New Roman" panose="02020603050405020304" pitchFamily="18" charset="0"/>
              </a:rPr>
            </a:br>
            <a:endParaRPr lang="cs-CZ" sz="3200" b="1" dirty="0"/>
          </a:p>
        </p:txBody>
      </p:sp>
      <p:sp>
        <p:nvSpPr>
          <p:cNvPr id="3" name="Zástupný obsah 2">
            <a:extLst>
              <a:ext uri="{FF2B5EF4-FFF2-40B4-BE49-F238E27FC236}">
                <a16:creationId xmlns:a16="http://schemas.microsoft.com/office/drawing/2014/main" id="{D2B1B2E2-95A8-D4CA-3832-A9EA01328FE2}"/>
              </a:ext>
            </a:extLst>
          </p:cNvPr>
          <p:cNvSpPr>
            <a:spLocks noGrp="1"/>
          </p:cNvSpPr>
          <p:nvPr>
            <p:ph idx="1"/>
          </p:nvPr>
        </p:nvSpPr>
        <p:spPr>
          <a:xfrm>
            <a:off x="683568" y="1018950"/>
            <a:ext cx="7543801" cy="4131733"/>
          </a:xfrm>
        </p:spPr>
        <p:txBody>
          <a:bodyPr/>
          <a:lstStyle/>
          <a:p>
            <a:pPr algn="just">
              <a:lnSpc>
                <a:spcPct val="107000"/>
              </a:lnSpc>
              <a:spcAft>
                <a:spcPts val="800"/>
              </a:spcAft>
            </a:pPr>
            <a:r>
              <a:rPr lang="cs-CZ" sz="1400" dirty="0">
                <a:effectLst/>
                <a:ea typeface="Calibri" panose="020F0502020204030204" pitchFamily="34" charset="0"/>
                <a:cs typeface="Times New Roman" panose="02020603050405020304" pitchFamily="18" charset="0"/>
              </a:rPr>
              <a:t>(1) Je-li jako svědek vyslýchána osoba mladší než osmnáct let o okolnostech, jejichž oživování v paměti by vzhledem k věku mohlo nepříznivě ovlivňovat její duševní a mravní vývoj, je třeba výslech provádět zvlášť šetrně a po obsahové stránce tak, aby výslech v dalším řízení zpravidla už nebylo třeba opakovat; </a:t>
            </a:r>
            <a:br>
              <a:rPr lang="cs-CZ" sz="1400" dirty="0">
                <a:effectLst/>
                <a:ea typeface="Calibri" panose="020F0502020204030204" pitchFamily="34" charset="0"/>
                <a:cs typeface="Times New Roman" panose="02020603050405020304" pitchFamily="18" charset="0"/>
              </a:rPr>
            </a:br>
            <a:r>
              <a:rPr lang="cs-CZ" sz="1400" b="1" dirty="0">
                <a:effectLst/>
                <a:ea typeface="Calibri" panose="020F0502020204030204" pitchFamily="34" charset="0"/>
                <a:cs typeface="Times New Roman" panose="02020603050405020304" pitchFamily="18" charset="0"/>
              </a:rPr>
              <a:t>k výslechu se přibere orgán sociálně-právní ochrany dětí nebo jiná osoba mající zkušenosti s výchovou mládeže</a:t>
            </a:r>
            <a:r>
              <a:rPr lang="cs-CZ" sz="1400" dirty="0">
                <a:effectLst/>
                <a:ea typeface="Calibri" panose="020F0502020204030204" pitchFamily="34" charset="0"/>
                <a:cs typeface="Times New Roman" panose="02020603050405020304" pitchFamily="18" charset="0"/>
              </a:rPr>
              <a:t>, která by se zřetelem na předmět výslechu a stupeň duševního vývoje vyslýchané osoby přispěla k správnému vedení výslechu. Může-li to přispět k správnému provedení výslechu, mohou být přibráni i rodiče. </a:t>
            </a:r>
            <a:r>
              <a:rPr lang="cs-CZ" sz="1400" b="1" dirty="0">
                <a:effectLst/>
                <a:ea typeface="Calibri" panose="020F0502020204030204" pitchFamily="34" charset="0"/>
                <a:cs typeface="Times New Roman" panose="02020603050405020304" pitchFamily="18" charset="0"/>
              </a:rPr>
              <a:t>Osoby, které byly takto přibrány, mohou navrhnout odložení úkonu </a:t>
            </a:r>
            <a:br>
              <a:rPr lang="cs-CZ" sz="1400" b="1" dirty="0">
                <a:effectLst/>
                <a:ea typeface="Calibri" panose="020F0502020204030204" pitchFamily="34" charset="0"/>
                <a:cs typeface="Times New Roman" panose="02020603050405020304" pitchFamily="18" charset="0"/>
              </a:rPr>
            </a:br>
            <a:r>
              <a:rPr lang="cs-CZ" sz="1400" b="1" dirty="0">
                <a:effectLst/>
                <a:ea typeface="Calibri" panose="020F0502020204030204" pitchFamily="34" charset="0"/>
                <a:cs typeface="Times New Roman" panose="02020603050405020304" pitchFamily="18" charset="0"/>
              </a:rPr>
              <a:t>na pozdější dobu a v průběhu provádění takového úkonu navrhnout jeho přerušení nebo ukončení, pokud by provedení úkonu nebo pokračování v něm mělo nepříznivý vliv na psychický stav vyslýchané osoby. </a:t>
            </a:r>
            <a:r>
              <a:rPr lang="cs-CZ" sz="1400" dirty="0">
                <a:effectLst/>
                <a:ea typeface="Calibri" panose="020F0502020204030204" pitchFamily="34" charset="0"/>
                <a:cs typeface="Times New Roman" panose="02020603050405020304" pitchFamily="18" charset="0"/>
              </a:rPr>
              <a:t>Nehrozí-li nebezpečí </a:t>
            </a:r>
            <a:br>
              <a:rPr lang="cs-CZ" sz="1400" dirty="0">
                <a:effectLst/>
                <a:ea typeface="Calibri" panose="020F0502020204030204" pitchFamily="34" charset="0"/>
                <a:cs typeface="Times New Roman" panose="02020603050405020304" pitchFamily="18" charset="0"/>
              </a:rPr>
            </a:br>
            <a:r>
              <a:rPr lang="cs-CZ" sz="1400" dirty="0">
                <a:effectLst/>
                <a:ea typeface="Calibri" panose="020F0502020204030204" pitchFamily="34" charset="0"/>
                <a:cs typeface="Times New Roman" panose="02020603050405020304" pitchFamily="18" charset="0"/>
              </a:rPr>
              <a:t>z prodlení, orgán činný v trestním řízení takovému návrhu vyhoví.</a:t>
            </a:r>
          </a:p>
          <a:p>
            <a:endParaRPr lang="cs-CZ" dirty="0"/>
          </a:p>
        </p:txBody>
      </p:sp>
      <p:sp>
        <p:nvSpPr>
          <p:cNvPr id="4" name="Zástupný symbol pro datum 3">
            <a:extLst>
              <a:ext uri="{FF2B5EF4-FFF2-40B4-BE49-F238E27FC236}">
                <a16:creationId xmlns:a16="http://schemas.microsoft.com/office/drawing/2014/main" id="{B03D921D-3E56-1959-1DD0-82C3F21AA298}"/>
              </a:ext>
            </a:extLst>
          </p:cNvPr>
          <p:cNvSpPr>
            <a:spLocks noGrp="1"/>
          </p:cNvSpPr>
          <p:nvPr>
            <p:ph type="dt" sz="half" idx="10"/>
          </p:nvPr>
        </p:nvSpPr>
        <p:spPr/>
        <p:txBody>
          <a:bodyPr/>
          <a:lstStyle/>
          <a:p>
            <a:pPr>
              <a:defRPr/>
            </a:pPr>
            <a:fld id="{3579A8CD-1A7C-45AB-8CA4-E46312FA0379}" type="datetime1">
              <a:rPr lang="cs-CZ" smtClean="0"/>
              <a:t>02.12.2025</a:t>
            </a:fld>
            <a:endParaRPr lang="cs-CZ"/>
          </a:p>
        </p:txBody>
      </p:sp>
      <p:sp>
        <p:nvSpPr>
          <p:cNvPr id="5" name="Zástupný symbol pro zápatí 4">
            <a:extLst>
              <a:ext uri="{FF2B5EF4-FFF2-40B4-BE49-F238E27FC236}">
                <a16:creationId xmlns:a16="http://schemas.microsoft.com/office/drawing/2014/main" id="{FD57CFC0-2EA3-5204-EE2E-EC683165FD62}"/>
              </a:ext>
            </a:extLst>
          </p:cNvPr>
          <p:cNvSpPr>
            <a:spLocks noGrp="1"/>
          </p:cNvSpPr>
          <p:nvPr>
            <p:ph type="ftr" sz="quarter" idx="11"/>
          </p:nvPr>
        </p:nvSpPr>
        <p:spPr>
          <a:xfrm>
            <a:off x="1691680" y="6129338"/>
            <a:ext cx="4679950" cy="187325"/>
          </a:xfrm>
        </p:spPr>
        <p:txBody>
          <a:bodyPr/>
          <a:lstStyle/>
          <a:p>
            <a:pPr>
              <a:defRPr/>
            </a:pPr>
            <a:r>
              <a:rPr lang="cs-CZ" dirty="0"/>
              <a:t>Role OSPOD  v trestním řízení a spolupráce s PČR v případech domácího násilí</a:t>
            </a:r>
          </a:p>
        </p:txBody>
      </p:sp>
      <p:sp>
        <p:nvSpPr>
          <p:cNvPr id="6" name="Zástupný symbol pro číslo snímku 5">
            <a:extLst>
              <a:ext uri="{FF2B5EF4-FFF2-40B4-BE49-F238E27FC236}">
                <a16:creationId xmlns:a16="http://schemas.microsoft.com/office/drawing/2014/main" id="{EB6ACDD0-33BD-5EAE-089E-729247313D7B}"/>
              </a:ext>
            </a:extLst>
          </p:cNvPr>
          <p:cNvSpPr>
            <a:spLocks noGrp="1"/>
          </p:cNvSpPr>
          <p:nvPr>
            <p:ph type="sldNum" sz="quarter" idx="12"/>
          </p:nvPr>
        </p:nvSpPr>
        <p:spPr/>
        <p:txBody>
          <a:bodyPr/>
          <a:lstStyle/>
          <a:p>
            <a:fld id="{123CA2D9-801D-4DE8-AE50-1BF80221893F}" type="slidenum">
              <a:rPr lang="cs-CZ" altLang="cs-CZ" smtClean="0"/>
              <a:pPr/>
              <a:t>27</a:t>
            </a:fld>
            <a:endParaRPr lang="cs-CZ" altLang="cs-CZ"/>
          </a:p>
        </p:txBody>
      </p:sp>
    </p:spTree>
    <p:extLst>
      <p:ext uri="{BB962C8B-B14F-4D97-AF65-F5344CB8AC3E}">
        <p14:creationId xmlns:p14="http://schemas.microsoft.com/office/powerpoint/2010/main" val="1949877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6A211F-AE21-771F-C84A-73FBEBBEEEFE}"/>
              </a:ext>
            </a:extLst>
          </p:cNvPr>
          <p:cNvSpPr>
            <a:spLocks noGrp="1"/>
          </p:cNvSpPr>
          <p:nvPr>
            <p:ph type="title"/>
          </p:nvPr>
        </p:nvSpPr>
        <p:spPr/>
        <p:txBody>
          <a:bodyPr anchor="ctr">
            <a:normAutofit/>
          </a:bodyPr>
          <a:lstStyle/>
          <a:p>
            <a:pPr algn="ctr"/>
            <a:r>
              <a:rPr lang="cs-CZ" sz="3200" b="1" dirty="0">
                <a:effectLst/>
                <a:ea typeface="Calibri" panose="020F0502020204030204" pitchFamily="34" charset="0"/>
                <a:cs typeface="Times New Roman" panose="02020603050405020304" pitchFamily="18" charset="0"/>
              </a:rPr>
              <a:t>§ 102</a:t>
            </a:r>
            <a:endParaRPr lang="cs-CZ" sz="3200" b="1" dirty="0"/>
          </a:p>
        </p:txBody>
      </p:sp>
      <p:sp>
        <p:nvSpPr>
          <p:cNvPr id="3" name="Zástupný obsah 2">
            <a:extLst>
              <a:ext uri="{FF2B5EF4-FFF2-40B4-BE49-F238E27FC236}">
                <a16:creationId xmlns:a16="http://schemas.microsoft.com/office/drawing/2014/main" id="{4BF06DF7-71D3-303D-4CAD-5A53F198F225}"/>
              </a:ext>
            </a:extLst>
          </p:cNvPr>
          <p:cNvSpPr>
            <a:spLocks noGrp="1"/>
          </p:cNvSpPr>
          <p:nvPr>
            <p:ph idx="1"/>
          </p:nvPr>
        </p:nvSpPr>
        <p:spPr>
          <a:xfrm>
            <a:off x="457200" y="1196753"/>
            <a:ext cx="8229600" cy="4334098"/>
          </a:xfrm>
        </p:spPr>
        <p:txBody>
          <a:bodyPr/>
          <a:lstStyle/>
          <a:p>
            <a:pPr marL="0" indent="0" algn="just">
              <a:buNone/>
            </a:pPr>
            <a:r>
              <a:rPr lang="cs-CZ" sz="1400" b="1" dirty="0">
                <a:effectLst/>
                <a:ea typeface="Calibri" panose="020F0502020204030204" pitchFamily="34" charset="0"/>
                <a:cs typeface="Times New Roman" panose="02020603050405020304" pitchFamily="18" charset="0"/>
              </a:rPr>
              <a:t>§102/2 </a:t>
            </a:r>
            <a:r>
              <a:rPr lang="cs-CZ" sz="1400" dirty="0">
                <a:effectLst/>
                <a:ea typeface="Calibri" panose="020F0502020204030204" pitchFamily="34" charset="0"/>
                <a:cs typeface="Times New Roman" panose="02020603050405020304" pitchFamily="18" charset="0"/>
              </a:rPr>
              <a:t>V dalším řízení má být taková osoba vyslechnuta znovu jen v nutných případech. V řízení před soudem je možno na podkladě rozhodnutí soudu provést důkaz přečtením protokolu nebo přehráním obrazového a zvukového záznamu pořízeného o výslechu provedeném prostřednictvím videokonferenčního zařízení i bez podmínek uvedených v </a:t>
            </a:r>
            <a:r>
              <a:rPr lang="cs-CZ" sz="1400" u="sng" dirty="0">
                <a:solidFill>
                  <a:srgbClr val="0000FF"/>
                </a:solidFill>
                <a:effectLst/>
                <a:ea typeface="Calibri" panose="020F0502020204030204" pitchFamily="34" charset="0"/>
                <a:cs typeface="Times New Roman" panose="02020603050405020304" pitchFamily="18" charset="0"/>
                <a:hlinkClick r:id="rId2"/>
              </a:rPr>
              <a:t>§ 211 odst. 1 a 2</a:t>
            </a:r>
            <a:r>
              <a:rPr lang="cs-CZ" sz="1400" dirty="0">
                <a:effectLst/>
                <a:ea typeface="Calibri" panose="020F0502020204030204" pitchFamily="34" charset="0"/>
                <a:cs typeface="Times New Roman" panose="02020603050405020304" pitchFamily="18" charset="0"/>
              </a:rPr>
              <a:t>. </a:t>
            </a:r>
            <a:r>
              <a:rPr lang="cs-CZ" sz="1400" b="1" dirty="0">
                <a:effectLst/>
                <a:ea typeface="Calibri" panose="020F0502020204030204" pitchFamily="34" charset="0"/>
                <a:cs typeface="Times New Roman" panose="02020603050405020304" pitchFamily="18" charset="0"/>
              </a:rPr>
              <a:t>Osoba, která byla k výslechu přibrána, se podle potřeby vyslechne k správnosti a úplnosti zápisu, k způsobu, jímž byl výslech prováděn, jakož i k způsobu, jímž vyslýchaná osoba vypovídala.</a:t>
            </a:r>
          </a:p>
          <a:p>
            <a:pPr marL="0" indent="0" algn="just">
              <a:lnSpc>
                <a:spcPct val="107000"/>
              </a:lnSpc>
              <a:spcAft>
                <a:spcPts val="800"/>
              </a:spcAft>
              <a:buNone/>
            </a:pPr>
            <a:r>
              <a:rPr lang="cs-CZ" sz="1400" b="1" dirty="0">
                <a:effectLst/>
                <a:ea typeface="Calibri" panose="020F0502020204030204" pitchFamily="34" charset="0"/>
                <a:cs typeface="Times New Roman" panose="02020603050405020304" pitchFamily="18" charset="0"/>
              </a:rPr>
              <a:t>§102/3 </a:t>
            </a:r>
            <a:r>
              <a:rPr lang="cs-CZ" sz="1400" dirty="0">
                <a:effectLst/>
                <a:ea typeface="Calibri" panose="020F0502020204030204" pitchFamily="34" charset="0"/>
                <a:cs typeface="Times New Roman" panose="02020603050405020304" pitchFamily="18" charset="0"/>
              </a:rPr>
              <a:t>Osobě mladší než 18 let lze klást otázky jen prostřednictvím orgánu činného v trestním říz</a:t>
            </a:r>
            <a:r>
              <a:rPr lang="cs-CZ" sz="1400" dirty="0">
                <a:solidFill>
                  <a:srgbClr val="000000"/>
                </a:solidFill>
                <a:effectLst/>
                <a:ea typeface="Calibri" panose="020F0502020204030204" pitchFamily="34" charset="0"/>
                <a:cs typeface="Times New Roman" panose="02020603050405020304" pitchFamily="18" charset="0"/>
              </a:rPr>
              <a:t>ení.</a:t>
            </a:r>
            <a:endParaRPr lang="cs-CZ" sz="14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cs-CZ" sz="1400" b="1" dirty="0">
                <a:ea typeface="Calibri" panose="020F0502020204030204" pitchFamily="34" charset="0"/>
                <a:cs typeface="Times New Roman" panose="02020603050405020304" pitchFamily="18" charset="0"/>
              </a:rPr>
              <a:t>Vedle součinnosti pro provádění výslechu dítěte jako svědka je OSPOD povinen na dožádání orgánu činného v trestním řízení povinen poskytnout součinnost a zajistit přítomnost zaměstnance OSPOD při provádění dalších důkazů za účasti osoby mladší 18 let, kterými jsou</a:t>
            </a:r>
            <a:r>
              <a:rPr lang="cs-CZ" sz="1400" dirty="0">
                <a:ea typeface="Calibri" panose="020F0502020204030204" pitchFamily="34" charset="0"/>
                <a:cs typeface="Times New Roman" panose="02020603050405020304" pitchFamily="18" charset="0"/>
              </a:rPr>
              <a:t>:</a:t>
            </a:r>
          </a:p>
          <a:p>
            <a:pPr marL="0" indent="0" algn="just">
              <a:lnSpc>
                <a:spcPct val="107000"/>
              </a:lnSpc>
              <a:spcAft>
                <a:spcPts val="800"/>
              </a:spcAft>
              <a:buNone/>
            </a:pPr>
            <a:r>
              <a:rPr lang="cs-CZ" sz="1400" b="1" dirty="0">
                <a:ea typeface="Calibri" panose="020F0502020204030204" pitchFamily="34" charset="0"/>
                <a:cs typeface="Times New Roman" panose="02020603050405020304" pitchFamily="18" charset="0"/>
              </a:rPr>
              <a:t>konfrontace</a:t>
            </a:r>
            <a:r>
              <a:rPr lang="cs-CZ" sz="1400" dirty="0">
                <a:ea typeface="Calibri" panose="020F0502020204030204" pitchFamily="34" charset="0"/>
                <a:cs typeface="Times New Roman" panose="02020603050405020304" pitchFamily="18" charset="0"/>
              </a:rPr>
              <a:t> (§ 104a odst. 5 trestního řádu);</a:t>
            </a:r>
          </a:p>
          <a:p>
            <a:pPr marL="0" indent="0" algn="just">
              <a:lnSpc>
                <a:spcPct val="107000"/>
              </a:lnSpc>
              <a:spcAft>
                <a:spcPts val="800"/>
              </a:spcAft>
              <a:buNone/>
            </a:pPr>
            <a:r>
              <a:rPr lang="cs-CZ" sz="1400" b="1" dirty="0" err="1">
                <a:ea typeface="Calibri" panose="020F0502020204030204" pitchFamily="34" charset="0"/>
                <a:cs typeface="Times New Roman" panose="02020603050405020304" pitchFamily="18" charset="0"/>
              </a:rPr>
              <a:t>rekognice</a:t>
            </a:r>
            <a:r>
              <a:rPr lang="cs-CZ" sz="1400" b="1" dirty="0">
                <a:ea typeface="Calibri" panose="020F0502020204030204" pitchFamily="34" charset="0"/>
                <a:cs typeface="Times New Roman" panose="02020603050405020304" pitchFamily="18" charset="0"/>
              </a:rPr>
              <a:t> </a:t>
            </a:r>
            <a:r>
              <a:rPr lang="cs-CZ" sz="1400" dirty="0">
                <a:ea typeface="Calibri" panose="020F0502020204030204" pitchFamily="34" charset="0"/>
                <a:cs typeface="Times New Roman" panose="02020603050405020304" pitchFamily="18" charset="0"/>
              </a:rPr>
              <a:t>(§ 104b odst. 7 trestního řádu);</a:t>
            </a:r>
          </a:p>
          <a:p>
            <a:pPr marL="0" indent="0" algn="just">
              <a:lnSpc>
                <a:spcPct val="107000"/>
              </a:lnSpc>
              <a:spcAft>
                <a:spcPts val="800"/>
              </a:spcAft>
              <a:buNone/>
            </a:pPr>
            <a:r>
              <a:rPr lang="cs-CZ" sz="1400" b="1" dirty="0">
                <a:ea typeface="Calibri" panose="020F0502020204030204" pitchFamily="34" charset="0"/>
                <a:cs typeface="Times New Roman" panose="02020603050405020304" pitchFamily="18" charset="0"/>
              </a:rPr>
              <a:t>vyšetřovací pokus </a:t>
            </a:r>
            <a:r>
              <a:rPr lang="cs-CZ" sz="1400" dirty="0">
                <a:ea typeface="Calibri" panose="020F0502020204030204" pitchFamily="34" charset="0"/>
                <a:cs typeface="Times New Roman" panose="02020603050405020304" pitchFamily="18" charset="0"/>
              </a:rPr>
              <a:t>(§ 104c odst. 3 trestního řádu);</a:t>
            </a:r>
          </a:p>
          <a:p>
            <a:pPr marL="0" indent="0" algn="just">
              <a:lnSpc>
                <a:spcPct val="107000"/>
              </a:lnSpc>
              <a:spcAft>
                <a:spcPts val="800"/>
              </a:spcAft>
              <a:buNone/>
            </a:pPr>
            <a:r>
              <a:rPr lang="cs-CZ" sz="1400" b="1" dirty="0">
                <a:ea typeface="Calibri" panose="020F0502020204030204" pitchFamily="34" charset="0"/>
                <a:cs typeface="Times New Roman" panose="02020603050405020304" pitchFamily="18" charset="0"/>
              </a:rPr>
              <a:t>rekonstrukce</a:t>
            </a:r>
            <a:r>
              <a:rPr lang="cs-CZ" sz="1400" dirty="0">
                <a:ea typeface="Calibri" panose="020F0502020204030204" pitchFamily="34" charset="0"/>
                <a:cs typeface="Times New Roman" panose="02020603050405020304" pitchFamily="18" charset="0"/>
              </a:rPr>
              <a:t> (§ 104d trestního řádu);</a:t>
            </a:r>
          </a:p>
          <a:p>
            <a:pPr marL="0" indent="0" algn="just">
              <a:lnSpc>
                <a:spcPct val="107000"/>
              </a:lnSpc>
              <a:spcAft>
                <a:spcPts val="800"/>
              </a:spcAft>
              <a:buNone/>
            </a:pPr>
            <a:r>
              <a:rPr lang="cs-CZ" sz="1400" b="1" dirty="0">
                <a:ea typeface="Calibri" panose="020F0502020204030204" pitchFamily="34" charset="0"/>
                <a:cs typeface="Times New Roman" panose="02020603050405020304" pitchFamily="18" charset="0"/>
              </a:rPr>
              <a:t>prověrka na místě </a:t>
            </a:r>
            <a:r>
              <a:rPr lang="cs-CZ" sz="1400" dirty="0">
                <a:ea typeface="Calibri" panose="020F0502020204030204" pitchFamily="34" charset="0"/>
                <a:cs typeface="Times New Roman" panose="02020603050405020304" pitchFamily="18" charset="0"/>
              </a:rPr>
              <a:t>(§ 104e trestního řádu).</a:t>
            </a:r>
          </a:p>
          <a:p>
            <a:pPr marL="0" indent="0" algn="just">
              <a:lnSpc>
                <a:spcPct val="107000"/>
              </a:lnSpc>
              <a:spcAft>
                <a:spcPts val="800"/>
              </a:spcAft>
              <a:buNone/>
            </a:pPr>
            <a:endParaRPr lang="cs-CZ" sz="1800" dirty="0">
              <a:effectLst/>
              <a:latin typeface="+mj-lt"/>
              <a:ea typeface="Calibri" panose="020F0502020204030204" pitchFamily="34" charset="0"/>
              <a:cs typeface="Times New Roman" panose="02020603050405020304" pitchFamily="18" charset="0"/>
            </a:endParaRPr>
          </a:p>
          <a:p>
            <a:endParaRPr lang="cs-CZ" dirty="0"/>
          </a:p>
        </p:txBody>
      </p:sp>
      <p:sp>
        <p:nvSpPr>
          <p:cNvPr id="4" name="Zástupný symbol pro datum 3">
            <a:extLst>
              <a:ext uri="{FF2B5EF4-FFF2-40B4-BE49-F238E27FC236}">
                <a16:creationId xmlns:a16="http://schemas.microsoft.com/office/drawing/2014/main" id="{01A9D62D-411E-857B-260A-4A4CCE33F20E}"/>
              </a:ext>
            </a:extLst>
          </p:cNvPr>
          <p:cNvSpPr>
            <a:spLocks noGrp="1"/>
          </p:cNvSpPr>
          <p:nvPr>
            <p:ph type="dt" sz="half" idx="10"/>
          </p:nvPr>
        </p:nvSpPr>
        <p:spPr/>
        <p:txBody>
          <a:bodyPr/>
          <a:lstStyle/>
          <a:p>
            <a:pPr>
              <a:defRPr/>
            </a:pPr>
            <a:fld id="{0FBDEAE8-4A60-4DBC-8148-B0F1860919A2}" type="datetime1">
              <a:rPr lang="cs-CZ" smtClean="0"/>
              <a:t>02.12.2025</a:t>
            </a:fld>
            <a:endParaRPr lang="cs-CZ"/>
          </a:p>
        </p:txBody>
      </p:sp>
      <p:sp>
        <p:nvSpPr>
          <p:cNvPr id="5" name="Zástupný symbol pro zápatí 4">
            <a:extLst>
              <a:ext uri="{FF2B5EF4-FFF2-40B4-BE49-F238E27FC236}">
                <a16:creationId xmlns:a16="http://schemas.microsoft.com/office/drawing/2014/main" id="{E8CFBBA6-CA83-8484-E939-B45203DCC0DD}"/>
              </a:ext>
            </a:extLst>
          </p:cNvPr>
          <p:cNvSpPr>
            <a:spLocks noGrp="1"/>
          </p:cNvSpPr>
          <p:nvPr>
            <p:ph type="ftr" sz="quarter" idx="11"/>
          </p:nvPr>
        </p:nvSpPr>
        <p:spPr>
          <a:xfrm>
            <a:off x="1763688" y="6121400"/>
            <a:ext cx="4679950" cy="187325"/>
          </a:xfrm>
        </p:spPr>
        <p:txBody>
          <a:bodyPr/>
          <a:lstStyle/>
          <a:p>
            <a:pPr>
              <a:defRPr/>
            </a:pPr>
            <a:r>
              <a:rPr lang="cs-CZ" dirty="0"/>
              <a:t>Role OSPOD  v trestním řízení a spolupráce s PČR v případech domácího násilí</a:t>
            </a:r>
          </a:p>
        </p:txBody>
      </p:sp>
      <p:sp>
        <p:nvSpPr>
          <p:cNvPr id="6" name="Zástupný symbol pro číslo snímku 5">
            <a:extLst>
              <a:ext uri="{FF2B5EF4-FFF2-40B4-BE49-F238E27FC236}">
                <a16:creationId xmlns:a16="http://schemas.microsoft.com/office/drawing/2014/main" id="{F0DAB6CF-0560-5CC2-0B66-BEE3EC72F31B}"/>
              </a:ext>
            </a:extLst>
          </p:cNvPr>
          <p:cNvSpPr>
            <a:spLocks noGrp="1"/>
          </p:cNvSpPr>
          <p:nvPr>
            <p:ph type="sldNum" sz="quarter" idx="12"/>
          </p:nvPr>
        </p:nvSpPr>
        <p:spPr/>
        <p:txBody>
          <a:bodyPr/>
          <a:lstStyle/>
          <a:p>
            <a:fld id="{123CA2D9-801D-4DE8-AE50-1BF80221893F}" type="slidenum">
              <a:rPr lang="cs-CZ" altLang="cs-CZ" smtClean="0"/>
              <a:pPr/>
              <a:t>28</a:t>
            </a:fld>
            <a:endParaRPr lang="cs-CZ" altLang="cs-CZ"/>
          </a:p>
        </p:txBody>
      </p:sp>
    </p:spTree>
    <p:extLst>
      <p:ext uri="{BB962C8B-B14F-4D97-AF65-F5344CB8AC3E}">
        <p14:creationId xmlns:p14="http://schemas.microsoft.com/office/powerpoint/2010/main" val="2012712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AFAB90-132F-0942-226E-D5713B043529}"/>
              </a:ext>
            </a:extLst>
          </p:cNvPr>
          <p:cNvSpPr>
            <a:spLocks noGrp="1"/>
          </p:cNvSpPr>
          <p:nvPr>
            <p:ph type="title"/>
          </p:nvPr>
        </p:nvSpPr>
        <p:spPr/>
        <p:txBody>
          <a:bodyPr>
            <a:normAutofit fontScale="90000"/>
          </a:bodyPr>
          <a:lstStyle/>
          <a:p>
            <a:pPr algn="ctr"/>
            <a:br>
              <a:rPr lang="cs-CZ" sz="3200" b="1" dirty="0">
                <a:effectLst/>
                <a:latin typeface="Times New Roman" panose="02020603050405020304" pitchFamily="18" charset="0"/>
                <a:ea typeface="Calibri" panose="020F0502020204030204" pitchFamily="34" charset="0"/>
                <a:cs typeface="Times New Roman" panose="02020603050405020304" pitchFamily="18" charset="0"/>
              </a:rPr>
            </a:br>
            <a:r>
              <a:rPr lang="cs-CZ" sz="3600" b="1" dirty="0">
                <a:effectLst/>
                <a:ea typeface="Calibri" panose="020F0502020204030204" pitchFamily="34" charset="0"/>
                <a:cs typeface="Times New Roman" panose="02020603050405020304" pitchFamily="18" charset="0"/>
              </a:rPr>
              <a:t>Zákon č. 273/2008 Sb. o Policii České republiky</a:t>
            </a:r>
            <a:br>
              <a:rPr lang="cs-CZ" sz="3600" b="1" dirty="0">
                <a:effectLst/>
                <a:ea typeface="Calibri" panose="020F0502020204030204" pitchFamily="34" charset="0"/>
                <a:cs typeface="Times New Roman" panose="02020603050405020304" pitchFamily="18" charset="0"/>
              </a:rPr>
            </a:br>
            <a:endParaRPr lang="cs-CZ" sz="3600" b="1" dirty="0"/>
          </a:p>
        </p:txBody>
      </p:sp>
      <p:sp>
        <p:nvSpPr>
          <p:cNvPr id="3" name="Zástupný obsah 2">
            <a:extLst>
              <a:ext uri="{FF2B5EF4-FFF2-40B4-BE49-F238E27FC236}">
                <a16:creationId xmlns:a16="http://schemas.microsoft.com/office/drawing/2014/main" id="{9A107B69-265B-934F-252C-3D80E06B66B5}"/>
              </a:ext>
            </a:extLst>
          </p:cNvPr>
          <p:cNvSpPr>
            <a:spLocks noGrp="1"/>
          </p:cNvSpPr>
          <p:nvPr>
            <p:ph idx="1"/>
          </p:nvPr>
        </p:nvSpPr>
        <p:spPr>
          <a:xfrm>
            <a:off x="822959" y="1489075"/>
            <a:ext cx="7543801" cy="4244181"/>
          </a:xfrm>
        </p:spPr>
        <p:txBody>
          <a:bodyPr>
            <a:noAutofit/>
          </a:bodyPr>
          <a:lstStyle/>
          <a:p>
            <a:pPr marL="0" indent="0" algn="just">
              <a:lnSpc>
                <a:spcPct val="107000"/>
              </a:lnSpc>
              <a:spcAft>
                <a:spcPts val="800"/>
              </a:spcAft>
              <a:buNone/>
            </a:pPr>
            <a:r>
              <a:rPr lang="cs-CZ" sz="1400" b="1" dirty="0">
                <a:effectLst/>
                <a:ea typeface="Calibri" panose="020F0502020204030204" pitchFamily="34" charset="0"/>
                <a:cs typeface="Times New Roman" panose="02020603050405020304" pitchFamily="18" charset="0"/>
              </a:rPr>
              <a:t>§ 14  Spolupráce</a:t>
            </a:r>
            <a:endParaRPr lang="cs-CZ" sz="1400" b="1" dirty="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cs-CZ" sz="1400" b="1" dirty="0">
                <a:effectLst/>
                <a:ea typeface="Calibri" panose="020F0502020204030204" pitchFamily="34" charset="0"/>
                <a:cs typeface="Times New Roman" panose="02020603050405020304" pitchFamily="18" charset="0"/>
              </a:rPr>
              <a:t>Policie při plnění svých úkolů spolupracuje </a:t>
            </a:r>
            <a:r>
              <a:rPr lang="cs-CZ" sz="1400" dirty="0">
                <a:effectLst/>
                <a:ea typeface="Calibri" panose="020F0502020204030204" pitchFamily="34" charset="0"/>
                <a:cs typeface="Times New Roman" panose="02020603050405020304" pitchFamily="18" charset="0"/>
              </a:rPr>
              <a:t>s ozbrojenými silami, bezpečnostními sbory  a </a:t>
            </a:r>
            <a:r>
              <a:rPr lang="cs-CZ" sz="1400" b="1" dirty="0">
                <a:effectLst/>
                <a:ea typeface="Calibri" panose="020F0502020204030204" pitchFamily="34" charset="0"/>
                <a:cs typeface="Times New Roman" panose="02020603050405020304" pitchFamily="18" charset="0"/>
              </a:rPr>
              <a:t>dalšími orgány veřejné správy</a:t>
            </a:r>
            <a:r>
              <a:rPr lang="cs-CZ" sz="1400" dirty="0">
                <a:effectLst/>
                <a:ea typeface="Calibri" panose="020F0502020204030204" pitchFamily="34" charset="0"/>
                <a:cs typeface="Times New Roman" panose="02020603050405020304" pitchFamily="18" charset="0"/>
              </a:rPr>
              <a:t>, jakož i s právnickými a fyzickými osobami.</a:t>
            </a:r>
          </a:p>
          <a:p>
            <a:pPr marL="0" indent="0" algn="just">
              <a:lnSpc>
                <a:spcPct val="107000"/>
              </a:lnSpc>
              <a:spcAft>
                <a:spcPts val="800"/>
              </a:spcAft>
              <a:buNone/>
            </a:pPr>
            <a:r>
              <a:rPr lang="cs-CZ" sz="1400" b="1" dirty="0">
                <a:effectLst/>
                <a:ea typeface="Calibri" panose="020F0502020204030204" pitchFamily="34" charset="0"/>
                <a:cs typeface="Times New Roman" panose="02020603050405020304" pitchFamily="18" charset="0"/>
              </a:rPr>
              <a:t>§ 18 Vyžadování pomoci od osob a orgánů</a:t>
            </a:r>
          </a:p>
          <a:p>
            <a:pPr marL="0" indent="0" algn="just">
              <a:lnSpc>
                <a:spcPct val="107000"/>
              </a:lnSpc>
              <a:spcAft>
                <a:spcPts val="800"/>
              </a:spcAft>
              <a:buNone/>
            </a:pPr>
            <a:r>
              <a:rPr lang="cs-CZ" sz="1400" b="1" dirty="0">
                <a:effectLst/>
                <a:ea typeface="Calibri" panose="020F0502020204030204" pitchFamily="34" charset="0"/>
                <a:cs typeface="Times New Roman" panose="02020603050405020304" pitchFamily="18" charset="0"/>
              </a:rPr>
              <a:t>Policista </a:t>
            </a:r>
            <a:r>
              <a:rPr lang="cs-CZ" sz="1400" dirty="0">
                <a:effectLst/>
                <a:ea typeface="Calibri" panose="020F0502020204030204" pitchFamily="34" charset="0"/>
                <a:cs typeface="Times New Roman" panose="02020603050405020304" pitchFamily="18" charset="0"/>
              </a:rPr>
              <a:t>je v rozsahu potřebném pro splnění konkrétního úkolu policie </a:t>
            </a:r>
            <a:r>
              <a:rPr lang="cs-CZ" sz="1400" b="1" dirty="0">
                <a:effectLst/>
                <a:ea typeface="Calibri" panose="020F0502020204030204" pitchFamily="34" charset="0"/>
                <a:cs typeface="Times New Roman" panose="02020603050405020304" pitchFamily="18" charset="0"/>
              </a:rPr>
              <a:t>oprávněn požadovat od orgánů a osob uvedených v § 14 věcnou a osobní pomoc, zejména potřebné podklady a informace včetně osobních údajů.</a:t>
            </a:r>
            <a:r>
              <a:rPr lang="cs-CZ" sz="1400" dirty="0">
                <a:effectLst/>
                <a:ea typeface="Calibri" panose="020F0502020204030204" pitchFamily="34" charset="0"/>
                <a:cs typeface="Times New Roman" panose="02020603050405020304" pitchFamily="18" charset="0"/>
              </a:rPr>
              <a:t> Tyto orgány a osoby jsou povinny požadovanou pomoc poskytnout; nemusí tak učinit, brání-li jim v tom zákonná nebo státem uznaná povinnost mlčenlivosti anebo plnění jiné zákonné povinnosti. Fyzická osoba tak nemusí dále učinit, pokud by poskytnutím pomoci vystavila vážnému ohrožení sebe nebo osobu blízkou.</a:t>
            </a:r>
            <a:r>
              <a:rPr lang="cs-CZ" sz="1400" b="1" dirty="0">
                <a:effectLst/>
                <a:ea typeface="Calibri" panose="020F0502020204030204" pitchFamily="34" charset="0"/>
                <a:cs typeface="Times New Roman" panose="02020603050405020304" pitchFamily="18" charset="0"/>
              </a:rPr>
              <a:t> </a:t>
            </a:r>
          </a:p>
          <a:p>
            <a:pPr marL="0" indent="0" algn="just">
              <a:lnSpc>
                <a:spcPct val="107000"/>
              </a:lnSpc>
              <a:spcAft>
                <a:spcPts val="800"/>
              </a:spcAft>
              <a:buNone/>
            </a:pPr>
            <a:endParaRPr lang="cs-CZ" sz="14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cs-CZ" sz="1400" b="1" dirty="0">
                <a:effectLst/>
                <a:ea typeface="Calibri" panose="020F0502020204030204" pitchFamily="34" charset="0"/>
                <a:cs typeface="Times New Roman" panose="02020603050405020304" pitchFamily="18" charset="0"/>
              </a:rPr>
              <a:t> </a:t>
            </a:r>
            <a:endParaRPr lang="cs-CZ" sz="1400" dirty="0">
              <a:effectLst/>
              <a:ea typeface="Calibri" panose="020F0502020204030204" pitchFamily="34" charset="0"/>
              <a:cs typeface="Times New Roman" panose="02020603050405020304" pitchFamily="18" charset="0"/>
            </a:endParaRPr>
          </a:p>
          <a:p>
            <a:endParaRPr lang="cs-CZ" sz="1400" dirty="0"/>
          </a:p>
        </p:txBody>
      </p:sp>
      <p:sp>
        <p:nvSpPr>
          <p:cNvPr id="4" name="Zástupný symbol pro datum 3">
            <a:extLst>
              <a:ext uri="{FF2B5EF4-FFF2-40B4-BE49-F238E27FC236}">
                <a16:creationId xmlns:a16="http://schemas.microsoft.com/office/drawing/2014/main" id="{2C0B1282-0B04-ED81-0B2D-E2FA67A03972}"/>
              </a:ext>
            </a:extLst>
          </p:cNvPr>
          <p:cNvSpPr>
            <a:spLocks noGrp="1"/>
          </p:cNvSpPr>
          <p:nvPr>
            <p:ph type="dt" sz="half" idx="10"/>
          </p:nvPr>
        </p:nvSpPr>
        <p:spPr/>
        <p:txBody>
          <a:bodyPr/>
          <a:lstStyle/>
          <a:p>
            <a:pPr>
              <a:defRPr/>
            </a:pPr>
            <a:fld id="{6A667D34-DAFA-4B70-97BC-5C215E39259C}" type="datetime1">
              <a:rPr lang="cs-CZ" smtClean="0"/>
              <a:t>02.12.2025</a:t>
            </a:fld>
            <a:endParaRPr lang="cs-CZ"/>
          </a:p>
        </p:txBody>
      </p:sp>
      <p:sp>
        <p:nvSpPr>
          <p:cNvPr id="5" name="Zástupný symbol pro zápatí 4">
            <a:extLst>
              <a:ext uri="{FF2B5EF4-FFF2-40B4-BE49-F238E27FC236}">
                <a16:creationId xmlns:a16="http://schemas.microsoft.com/office/drawing/2014/main" id="{A8E8CAD8-C155-147E-AB76-6F0E94B6ADA6}"/>
              </a:ext>
            </a:extLst>
          </p:cNvPr>
          <p:cNvSpPr>
            <a:spLocks noGrp="1"/>
          </p:cNvSpPr>
          <p:nvPr>
            <p:ph type="ftr" sz="quarter" idx="11"/>
          </p:nvPr>
        </p:nvSpPr>
        <p:spPr>
          <a:xfrm>
            <a:off x="1835696" y="6215062"/>
            <a:ext cx="4679950" cy="187325"/>
          </a:xfrm>
        </p:spPr>
        <p:txBody>
          <a:bodyPr/>
          <a:lstStyle/>
          <a:p>
            <a:pPr>
              <a:defRPr/>
            </a:pPr>
            <a:r>
              <a:rPr lang="cs-CZ" dirty="0"/>
              <a:t>Role OSPOD  v trestním řízení a spolupráce s PČR v případech domácího násilí</a:t>
            </a:r>
          </a:p>
        </p:txBody>
      </p:sp>
      <p:sp>
        <p:nvSpPr>
          <p:cNvPr id="6" name="Zástupný symbol pro číslo snímku 5">
            <a:extLst>
              <a:ext uri="{FF2B5EF4-FFF2-40B4-BE49-F238E27FC236}">
                <a16:creationId xmlns:a16="http://schemas.microsoft.com/office/drawing/2014/main" id="{67FB49EB-9BC0-429E-D54B-118748CBF1D3}"/>
              </a:ext>
            </a:extLst>
          </p:cNvPr>
          <p:cNvSpPr>
            <a:spLocks noGrp="1"/>
          </p:cNvSpPr>
          <p:nvPr>
            <p:ph type="sldNum" sz="quarter" idx="12"/>
          </p:nvPr>
        </p:nvSpPr>
        <p:spPr/>
        <p:txBody>
          <a:bodyPr/>
          <a:lstStyle/>
          <a:p>
            <a:fld id="{123CA2D9-801D-4DE8-AE50-1BF80221893F}" type="slidenum">
              <a:rPr lang="cs-CZ" altLang="cs-CZ" smtClean="0"/>
              <a:pPr/>
              <a:t>29</a:t>
            </a:fld>
            <a:endParaRPr lang="cs-CZ" altLang="cs-CZ"/>
          </a:p>
        </p:txBody>
      </p:sp>
    </p:spTree>
    <p:extLst>
      <p:ext uri="{BB962C8B-B14F-4D97-AF65-F5344CB8AC3E}">
        <p14:creationId xmlns:p14="http://schemas.microsoft.com/office/powerpoint/2010/main" val="3325718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3200" b="1" dirty="0"/>
              <a:t>Pilíře ochrany před domácím násilím</a:t>
            </a:r>
          </a:p>
        </p:txBody>
      </p:sp>
      <p:sp>
        <p:nvSpPr>
          <p:cNvPr id="3" name="Zástupný symbol pro text 2"/>
          <p:cNvSpPr>
            <a:spLocks noGrp="1"/>
          </p:cNvSpPr>
          <p:nvPr>
            <p:ph type="body" idx="1"/>
          </p:nvPr>
        </p:nvSpPr>
        <p:spPr/>
        <p:txBody>
          <a:bodyPr/>
          <a:lstStyle/>
          <a:p>
            <a:endParaRPr lang="cs-CZ" dirty="0"/>
          </a:p>
          <a:p>
            <a:endParaRPr lang="cs-CZ" dirty="0"/>
          </a:p>
          <a:p>
            <a:r>
              <a:rPr lang="cs-CZ" dirty="0"/>
              <a:t>Pilíře ochrany v ČR</a:t>
            </a:r>
          </a:p>
        </p:txBody>
      </p:sp>
      <p:sp>
        <p:nvSpPr>
          <p:cNvPr id="4" name="Zástupný symbol pro obsah 3"/>
          <p:cNvSpPr>
            <a:spLocks noGrp="1"/>
          </p:cNvSpPr>
          <p:nvPr>
            <p:ph sz="half" idx="2"/>
          </p:nvPr>
        </p:nvSpPr>
        <p:spPr>
          <a:xfrm>
            <a:off x="630238" y="2505075"/>
            <a:ext cx="3868737" cy="2868141"/>
          </a:xfrm>
        </p:spPr>
        <p:txBody>
          <a:bodyPr/>
          <a:lstStyle/>
          <a:p>
            <a:pPr algn="just"/>
            <a:r>
              <a:rPr lang="cs-CZ" sz="1800" dirty="0">
                <a:solidFill>
                  <a:srgbClr val="000000"/>
                </a:solidFill>
              </a:rPr>
              <a:t>Policie České republiky</a:t>
            </a:r>
          </a:p>
          <a:p>
            <a:pPr algn="just"/>
            <a:endParaRPr lang="cs-CZ" sz="2000" dirty="0">
              <a:solidFill>
                <a:srgbClr val="000000"/>
              </a:solidFill>
            </a:endParaRPr>
          </a:p>
          <a:p>
            <a:pPr algn="just"/>
            <a:endParaRPr lang="cs-CZ" sz="2000" dirty="0">
              <a:solidFill>
                <a:srgbClr val="000000"/>
              </a:solidFill>
            </a:endParaRPr>
          </a:p>
          <a:p>
            <a:pPr algn="just"/>
            <a:endParaRPr lang="cs-CZ" sz="2000" dirty="0">
              <a:solidFill>
                <a:srgbClr val="000000"/>
              </a:solidFill>
            </a:endParaRPr>
          </a:p>
          <a:p>
            <a:pPr algn="just"/>
            <a:endParaRPr lang="cs-CZ" sz="2000" dirty="0">
              <a:solidFill>
                <a:srgbClr val="000000"/>
              </a:solidFill>
            </a:endParaRPr>
          </a:p>
          <a:p>
            <a:pPr algn="just"/>
            <a:endParaRPr lang="cs-CZ" sz="2000" dirty="0">
              <a:solidFill>
                <a:srgbClr val="000000"/>
              </a:solidFill>
            </a:endParaRPr>
          </a:p>
          <a:p>
            <a:pPr algn="just"/>
            <a:r>
              <a:rPr lang="cs-CZ" sz="1800" dirty="0">
                <a:solidFill>
                  <a:srgbClr val="000000"/>
                </a:solidFill>
              </a:rPr>
              <a:t>Soud</a:t>
            </a:r>
          </a:p>
          <a:p>
            <a:pPr algn="just"/>
            <a:r>
              <a:rPr lang="cs-CZ" sz="1800" dirty="0">
                <a:solidFill>
                  <a:srgbClr val="000000"/>
                </a:solidFill>
              </a:rPr>
              <a:t>Intervenční centra</a:t>
            </a:r>
          </a:p>
          <a:p>
            <a:endParaRPr lang="cs-CZ" dirty="0"/>
          </a:p>
        </p:txBody>
      </p:sp>
      <p:sp>
        <p:nvSpPr>
          <p:cNvPr id="5" name="Zástupný symbol pro text 4"/>
          <p:cNvSpPr>
            <a:spLocks noGrp="1"/>
          </p:cNvSpPr>
          <p:nvPr>
            <p:ph type="body" sz="quarter" idx="3"/>
          </p:nvPr>
        </p:nvSpPr>
        <p:spPr/>
        <p:txBody>
          <a:bodyPr/>
          <a:lstStyle/>
          <a:p>
            <a:r>
              <a:rPr lang="cs-CZ" dirty="0"/>
              <a:t>1. Policie  České republiky</a:t>
            </a:r>
          </a:p>
        </p:txBody>
      </p:sp>
      <p:sp>
        <p:nvSpPr>
          <p:cNvPr id="6" name="Zástupný symbol pro obsah 5"/>
          <p:cNvSpPr>
            <a:spLocks noGrp="1"/>
          </p:cNvSpPr>
          <p:nvPr>
            <p:ph sz="quarter" idx="4"/>
          </p:nvPr>
        </p:nvSpPr>
        <p:spPr>
          <a:xfrm>
            <a:off x="4629150" y="2505075"/>
            <a:ext cx="3887788" cy="2724125"/>
          </a:xfrm>
        </p:spPr>
        <p:txBody>
          <a:bodyPr/>
          <a:lstStyle/>
          <a:p>
            <a:endParaRPr lang="cs-CZ" sz="1800" dirty="0"/>
          </a:p>
          <a:p>
            <a:r>
              <a:rPr lang="cs-CZ" sz="1800" dirty="0"/>
              <a:t>Poskytuje  nepřetržitou akutní pomoc, která vede k zastavení aktuálního násilí</a:t>
            </a:r>
          </a:p>
          <a:p>
            <a:r>
              <a:rPr lang="cs-CZ" sz="1800" dirty="0"/>
              <a:t>Zajištění ochrany ohrožené osoby - vykázání</a:t>
            </a:r>
          </a:p>
          <a:p>
            <a:pPr>
              <a:buFont typeface="Arial" panose="020B0604020202020204" pitchFamily="34" charset="0"/>
              <a:buChar char="•"/>
            </a:pPr>
            <a:r>
              <a:rPr lang="cs-CZ" sz="1800" dirty="0"/>
              <a:t>Trestně právní rovina/přestupky</a:t>
            </a:r>
          </a:p>
          <a:p>
            <a:pPr>
              <a:buFont typeface="Arial" panose="020B0604020202020204" pitchFamily="34" charset="0"/>
              <a:buChar char="•"/>
            </a:pPr>
            <a:r>
              <a:rPr lang="cs-CZ" sz="1800" dirty="0"/>
              <a:t>Spolupráce s OSPOD a IC</a:t>
            </a:r>
          </a:p>
        </p:txBody>
      </p:sp>
      <p:sp>
        <p:nvSpPr>
          <p:cNvPr id="7" name="Zástupný symbol pro zápatí 6"/>
          <p:cNvSpPr>
            <a:spLocks noGrp="1"/>
          </p:cNvSpPr>
          <p:nvPr>
            <p:ph type="ftr" sz="quarter" idx="11"/>
          </p:nvPr>
        </p:nvSpPr>
        <p:spPr>
          <a:xfrm>
            <a:off x="1763688" y="6143625"/>
            <a:ext cx="4679950" cy="187325"/>
          </a:xfrm>
        </p:spPr>
        <p:txBody>
          <a:bodyPr/>
          <a:lstStyle/>
          <a:p>
            <a:pPr>
              <a:defRPr/>
            </a:pPr>
            <a:r>
              <a:rPr lang="cs-CZ" altLang="cs-CZ" dirty="0"/>
              <a:t>Role OSPOD  v trestním řízení a spolupráce s PČR v případech domácího násilí</a:t>
            </a:r>
          </a:p>
        </p:txBody>
      </p:sp>
      <p:pic>
        <p:nvPicPr>
          <p:cNvPr id="8" name="Obrázek 7"/>
          <p:cNvPicPr>
            <a:picLocks noChangeAspect="1"/>
          </p:cNvPicPr>
          <p:nvPr/>
        </p:nvPicPr>
        <p:blipFill>
          <a:blip r:embed="rId2"/>
          <a:stretch>
            <a:fillRect/>
          </a:stretch>
        </p:blipFill>
        <p:spPr>
          <a:xfrm>
            <a:off x="823389" y="3006726"/>
            <a:ext cx="2884515" cy="1646410"/>
          </a:xfrm>
          <a:prstGeom prst="rect">
            <a:avLst/>
          </a:prstGeom>
        </p:spPr>
      </p:pic>
      <p:sp>
        <p:nvSpPr>
          <p:cNvPr id="9" name="Zástupný symbol pro datum 8"/>
          <p:cNvSpPr>
            <a:spLocks noGrp="1"/>
          </p:cNvSpPr>
          <p:nvPr>
            <p:ph type="dt" sz="half" idx="10"/>
          </p:nvPr>
        </p:nvSpPr>
        <p:spPr/>
        <p:txBody>
          <a:bodyPr/>
          <a:lstStyle/>
          <a:p>
            <a:pPr>
              <a:defRPr/>
            </a:pPr>
            <a:fld id="{EF8C0D11-C3C8-47DA-92C0-B43598FCD512}" type="datetime1">
              <a:rPr lang="cs-CZ" altLang="cs-CZ" smtClean="0"/>
              <a:t>02.12.2025</a:t>
            </a:fld>
            <a:endParaRPr lang="cs-CZ" altLang="cs-CZ" dirty="0"/>
          </a:p>
        </p:txBody>
      </p:sp>
      <p:sp>
        <p:nvSpPr>
          <p:cNvPr id="10" name="Zástupný symbol pro číslo snímku 9"/>
          <p:cNvSpPr>
            <a:spLocks noGrp="1"/>
          </p:cNvSpPr>
          <p:nvPr>
            <p:ph type="sldNum" sz="quarter" idx="12"/>
          </p:nvPr>
        </p:nvSpPr>
        <p:spPr/>
        <p:txBody>
          <a:bodyPr/>
          <a:lstStyle/>
          <a:p>
            <a:pPr>
              <a:defRPr/>
            </a:pPr>
            <a:fld id="{4579BBA6-74A4-4DDE-89BC-8877CC5C6640}" type="slidenum">
              <a:rPr lang="cs-CZ" altLang="cs-CZ" smtClean="0"/>
              <a:pPr>
                <a:defRPr/>
              </a:pPr>
              <a:t>3</a:t>
            </a:fld>
            <a:endParaRPr lang="cs-CZ" altLang="cs-CZ" dirty="0"/>
          </a:p>
        </p:txBody>
      </p:sp>
    </p:spTree>
    <p:extLst>
      <p:ext uri="{BB962C8B-B14F-4D97-AF65-F5344CB8AC3E}">
        <p14:creationId xmlns:p14="http://schemas.microsoft.com/office/powerpoint/2010/main" val="26877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br>
              <a:rPr lang="cs-CZ" sz="2800" b="1" dirty="0"/>
            </a:br>
            <a:br>
              <a:rPr lang="cs-CZ" sz="2800" b="1" dirty="0"/>
            </a:br>
            <a:br>
              <a:rPr lang="cs-CZ" sz="2800" b="1" dirty="0"/>
            </a:br>
            <a:r>
              <a:rPr lang="cs-CZ" sz="2800" b="1" dirty="0"/>
              <a:t>Zákon č. 273/2008 Sb. o Policii České republiky</a:t>
            </a:r>
            <a:br>
              <a:rPr lang="cs-CZ" sz="2800" b="1" dirty="0"/>
            </a:br>
            <a:r>
              <a:rPr lang="cs-CZ" sz="2800" b="1" dirty="0"/>
              <a:t>Hlava VII – Vykázání (§44-47)</a:t>
            </a:r>
            <a:br>
              <a:rPr lang="cs-CZ" sz="2800" b="1" dirty="0"/>
            </a:br>
            <a:br>
              <a:rPr lang="cs-CZ" dirty="0"/>
            </a:br>
            <a:endParaRPr lang="cs-CZ" dirty="0"/>
          </a:p>
        </p:txBody>
      </p:sp>
      <p:sp>
        <p:nvSpPr>
          <p:cNvPr id="3" name="Zástupný symbol pro obsah 2"/>
          <p:cNvSpPr>
            <a:spLocks noGrp="1"/>
          </p:cNvSpPr>
          <p:nvPr>
            <p:ph idx="1"/>
          </p:nvPr>
        </p:nvSpPr>
        <p:spPr/>
        <p:txBody>
          <a:bodyPr/>
          <a:lstStyle/>
          <a:p>
            <a:pPr marL="0" indent="0" algn="just">
              <a:buNone/>
            </a:pPr>
            <a:r>
              <a:rPr lang="cs-CZ" sz="1400" b="1" dirty="0"/>
              <a:t>§ 44</a:t>
            </a:r>
          </a:p>
          <a:p>
            <a:pPr marL="0" indent="0" algn="just">
              <a:buNone/>
            </a:pPr>
            <a:endParaRPr lang="cs-CZ" sz="1400" dirty="0"/>
          </a:p>
          <a:p>
            <a:pPr algn="just">
              <a:buAutoNum type="arabicParenBoth"/>
            </a:pPr>
            <a:r>
              <a:rPr lang="cs-CZ" sz="1400" dirty="0"/>
              <a:t>Lze-li na základě zjištěných skutečností, zejména s ohledem na předcházející útoky, důvodně předpokládat, že se osoba dopustí nebezpečného útoku proti životu, zdraví anebo svobodě nebo zvlášť závažného útoku proti lidské důstojnosti, je policista oprávněn vykázat tuto osobu z bytu nebo domu společně obývaného s útokem ohroženou osobou (dále jen „společné obydlí“), jakož i z bezprostředního okolí společného obydlí. Policista je oprávněn tuto osobu vykázat i v její nepřítomnosti. </a:t>
            </a:r>
            <a:r>
              <a:rPr lang="cs-CZ" sz="1400" b="1" dirty="0">
                <a:solidFill>
                  <a:srgbClr val="FF0000"/>
                </a:solidFill>
              </a:rPr>
              <a:t>Pokud společné obydlí obývá nezletilé dítě, považuje se za ohroženou osobu podle této hlavy.</a:t>
            </a:r>
          </a:p>
          <a:p>
            <a:pPr marL="0" indent="0" algn="just">
              <a:buNone/>
            </a:pPr>
            <a:endParaRPr lang="cs-CZ" sz="1400" b="1" dirty="0"/>
          </a:p>
          <a:p>
            <a:pPr marL="0" indent="0" algn="ctr">
              <a:buNone/>
            </a:pPr>
            <a:r>
              <a:rPr lang="cs-CZ" sz="1400" b="1" dirty="0"/>
              <a:t>Dítě je ohroženou osobou dle zákona vždy, pokud sdílí spol. obydlí s násilnou osobou, a to bez ohledu na to, zda na ní bylo pácháno násilí a zda byla u násilí na jinou osobu ve spol. obydlí </a:t>
            </a:r>
            <a:r>
              <a:rPr lang="cs-CZ" sz="1400" b="1" dirty="0" err="1"/>
              <a:t>př</a:t>
            </a:r>
            <a:r>
              <a:rPr lang="cs-CZ" sz="2000" b="1" dirty="0">
                <a:solidFill>
                  <a:srgbClr val="FF0000"/>
                </a:solidFill>
              </a:rPr>
              <a:t> X</a:t>
            </a:r>
          </a:p>
          <a:p>
            <a:pPr marL="0" indent="0" algn="ctr">
              <a:buNone/>
            </a:pPr>
            <a:r>
              <a:rPr lang="cs-CZ" sz="1400" b="1" dirty="0">
                <a:solidFill>
                  <a:srgbClr val="FF0000"/>
                </a:solidFill>
              </a:rPr>
              <a:t>Pokud je násilnou osobou dítě, lze jej vykázat!! </a:t>
            </a:r>
          </a:p>
          <a:p>
            <a:pPr marL="0" indent="0" algn="ctr">
              <a:buNone/>
            </a:pPr>
            <a:endParaRPr lang="cs-CZ" sz="1400" b="1" dirty="0">
              <a:solidFill>
                <a:srgbClr val="FF0000"/>
              </a:solidFill>
            </a:endParaRPr>
          </a:p>
        </p:txBody>
      </p:sp>
      <p:sp>
        <p:nvSpPr>
          <p:cNvPr id="4" name="Zástupný symbol pro datum 3"/>
          <p:cNvSpPr>
            <a:spLocks noGrp="1"/>
          </p:cNvSpPr>
          <p:nvPr>
            <p:ph type="dt" sz="half" idx="10"/>
          </p:nvPr>
        </p:nvSpPr>
        <p:spPr/>
        <p:txBody>
          <a:bodyPr/>
          <a:lstStyle/>
          <a:p>
            <a:pPr>
              <a:defRPr/>
            </a:pPr>
            <a:fld id="{2115EA18-867D-46ED-8543-8DDC8C7F395D}" type="datetime1">
              <a:rPr lang="cs-CZ" altLang="cs-CZ" smtClean="0"/>
              <a:t>02.12.2025</a:t>
            </a:fld>
            <a:endParaRPr lang="cs-CZ" altLang="cs-CZ" dirty="0"/>
          </a:p>
        </p:txBody>
      </p:sp>
      <p:sp>
        <p:nvSpPr>
          <p:cNvPr id="5" name="Zástupný symbol pro zápatí 4"/>
          <p:cNvSpPr>
            <a:spLocks noGrp="1"/>
          </p:cNvSpPr>
          <p:nvPr>
            <p:ph type="ftr" sz="quarter" idx="11"/>
          </p:nvPr>
        </p:nvSpPr>
        <p:spPr>
          <a:xfrm>
            <a:off x="1763688" y="6035675"/>
            <a:ext cx="4679950" cy="187325"/>
          </a:xfrm>
        </p:spPr>
        <p:txBody>
          <a:bodyPr/>
          <a:lstStyle/>
          <a:p>
            <a:pPr>
              <a:defRPr/>
            </a:pPr>
            <a:r>
              <a:rPr lang="cs-CZ" altLang="cs-CZ" dirty="0"/>
              <a:t>Role OSPOD  v trestním řízení a spolupráce s PČR v případech domácího násilí</a:t>
            </a:r>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30</a:t>
            </a:fld>
            <a:endParaRPr lang="cs-CZ" altLang="cs-CZ" dirty="0"/>
          </a:p>
        </p:txBody>
      </p:sp>
    </p:spTree>
    <p:extLst>
      <p:ext uri="{BB962C8B-B14F-4D97-AF65-F5344CB8AC3E}">
        <p14:creationId xmlns:p14="http://schemas.microsoft.com/office/powerpoint/2010/main" val="145934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F43932-14A8-9B21-57DB-5474E28B3140}"/>
              </a:ext>
            </a:extLst>
          </p:cNvPr>
          <p:cNvSpPr>
            <a:spLocks noGrp="1"/>
          </p:cNvSpPr>
          <p:nvPr>
            <p:ph type="title"/>
          </p:nvPr>
        </p:nvSpPr>
        <p:spPr>
          <a:xfrm>
            <a:off x="457200" y="274638"/>
            <a:ext cx="8229600" cy="706090"/>
          </a:xfrm>
        </p:spPr>
        <p:txBody>
          <a:bodyPr/>
          <a:lstStyle/>
          <a:p>
            <a:pPr algn="ctr"/>
            <a:br>
              <a:rPr lang="cs-CZ" sz="3200" b="1" dirty="0">
                <a:effectLst/>
                <a:ea typeface="Calibri" panose="020F0502020204030204" pitchFamily="34" charset="0"/>
                <a:cs typeface="Times New Roman" panose="02020603050405020304" pitchFamily="18" charset="0"/>
              </a:rPr>
            </a:br>
            <a:br>
              <a:rPr lang="cs-CZ" sz="3200" b="1" dirty="0">
                <a:effectLst/>
                <a:ea typeface="Calibri" panose="020F0502020204030204" pitchFamily="34" charset="0"/>
                <a:cs typeface="Times New Roman" panose="02020603050405020304" pitchFamily="18" charset="0"/>
              </a:rPr>
            </a:br>
            <a:r>
              <a:rPr lang="cs-CZ" sz="2400" b="1" dirty="0">
                <a:ea typeface="Calibri" panose="020F0502020204030204" pitchFamily="34" charset="0"/>
                <a:cs typeface="Times New Roman" panose="02020603050405020304" pitchFamily="18" charset="0"/>
              </a:rPr>
              <a:t>Zákon č. 273/2008 Sb. o Policii České republiky</a:t>
            </a:r>
            <a:br>
              <a:rPr lang="cs-CZ" sz="2400" b="1" dirty="0">
                <a:ea typeface="Calibri" panose="020F0502020204030204" pitchFamily="34" charset="0"/>
                <a:cs typeface="Times New Roman" panose="02020603050405020304" pitchFamily="18" charset="0"/>
              </a:rPr>
            </a:br>
            <a:r>
              <a:rPr lang="cs-CZ" sz="2400" b="1" dirty="0">
                <a:ea typeface="Calibri" panose="020F0502020204030204" pitchFamily="34" charset="0"/>
                <a:cs typeface="Times New Roman" panose="02020603050405020304" pitchFamily="18" charset="0"/>
              </a:rPr>
              <a:t>Hlava </a:t>
            </a:r>
            <a:r>
              <a:rPr lang="cs-CZ" sz="2400" b="1" dirty="0">
                <a:effectLst/>
                <a:ea typeface="Calibri" panose="020F0502020204030204" pitchFamily="34" charset="0"/>
                <a:cs typeface="Times New Roman" panose="02020603050405020304" pitchFamily="18" charset="0"/>
              </a:rPr>
              <a:t>VII – Vykázání (§44-47)</a:t>
            </a:r>
            <a:br>
              <a:rPr lang="cs-CZ" sz="2400" b="1" dirty="0">
                <a:effectLst/>
                <a:ea typeface="Calibri" panose="020F0502020204030204" pitchFamily="34" charset="0"/>
                <a:cs typeface="Times New Roman" panose="02020603050405020304" pitchFamily="18" charset="0"/>
              </a:rPr>
            </a:br>
            <a:br>
              <a:rPr lang="cs-CZ" sz="3200" b="1" dirty="0">
                <a:effectLst/>
                <a:ea typeface="Calibri" panose="020F0502020204030204" pitchFamily="34" charset="0"/>
                <a:cs typeface="Times New Roman" panose="02020603050405020304" pitchFamily="18" charset="0"/>
              </a:rPr>
            </a:br>
            <a:endParaRPr lang="cs-CZ" sz="3200" b="1" dirty="0"/>
          </a:p>
        </p:txBody>
      </p:sp>
      <p:sp>
        <p:nvSpPr>
          <p:cNvPr id="3" name="Zástupný obsah 2">
            <a:extLst>
              <a:ext uri="{FF2B5EF4-FFF2-40B4-BE49-F238E27FC236}">
                <a16:creationId xmlns:a16="http://schemas.microsoft.com/office/drawing/2014/main" id="{E49EB045-48EC-3EF9-12D9-227E8C497E4B}"/>
              </a:ext>
            </a:extLst>
          </p:cNvPr>
          <p:cNvSpPr>
            <a:spLocks noGrp="1"/>
          </p:cNvSpPr>
          <p:nvPr>
            <p:ph idx="1"/>
          </p:nvPr>
        </p:nvSpPr>
        <p:spPr>
          <a:xfrm>
            <a:off x="457200" y="1340769"/>
            <a:ext cx="8229600" cy="4190082"/>
          </a:xfrm>
        </p:spPr>
        <p:txBody>
          <a:bodyPr>
            <a:normAutofit/>
          </a:bodyPr>
          <a:lstStyle/>
          <a:p>
            <a:pPr marL="0" indent="0" algn="just">
              <a:lnSpc>
                <a:spcPct val="107000"/>
              </a:lnSpc>
              <a:spcAft>
                <a:spcPts val="800"/>
              </a:spcAft>
              <a:buNone/>
            </a:pPr>
            <a:r>
              <a:rPr lang="cs-CZ" sz="1500" b="1" dirty="0">
                <a:ea typeface="Calibri" panose="020F0502020204030204" pitchFamily="34" charset="0"/>
                <a:cs typeface="Times New Roman" panose="02020603050405020304" pitchFamily="18" charset="0"/>
              </a:rPr>
              <a:t>§ 47</a:t>
            </a:r>
          </a:p>
          <a:p>
            <a:pPr marL="0" indent="0" algn="just">
              <a:lnSpc>
                <a:spcPct val="107000"/>
              </a:lnSpc>
              <a:spcAft>
                <a:spcPts val="800"/>
              </a:spcAft>
              <a:buNone/>
            </a:pPr>
            <a:r>
              <a:rPr lang="cs-CZ" sz="1500" b="1" dirty="0">
                <a:ea typeface="Calibri" panose="020F0502020204030204" pitchFamily="34" charset="0"/>
                <a:cs typeface="Times New Roman" panose="02020603050405020304" pitchFamily="18" charset="0"/>
              </a:rPr>
              <a:t>(1</a:t>
            </a:r>
            <a:r>
              <a:rPr lang="cs-CZ" sz="1500" b="1" dirty="0">
                <a:effectLst/>
                <a:ea typeface="Calibri" panose="020F0502020204030204" pitchFamily="34" charset="0"/>
                <a:cs typeface="Times New Roman" panose="02020603050405020304" pitchFamily="18" charset="0"/>
              </a:rPr>
              <a:t>)</a:t>
            </a:r>
            <a:r>
              <a:rPr lang="cs-CZ" sz="1500" dirty="0">
                <a:effectLst/>
                <a:ea typeface="Calibri" panose="020F0502020204030204" pitchFamily="34" charset="0"/>
                <a:cs typeface="Times New Roman" panose="02020603050405020304" pitchFamily="18" charset="0"/>
              </a:rPr>
              <a:t> </a:t>
            </a:r>
            <a:r>
              <a:rPr lang="cs-CZ" sz="1400" dirty="0">
                <a:effectLst/>
                <a:ea typeface="Calibri" panose="020F0502020204030204" pitchFamily="34" charset="0"/>
                <a:cs typeface="Times New Roman" panose="02020603050405020304" pitchFamily="18" charset="0"/>
              </a:rPr>
              <a:t>Územní rozsah prostoru, na který se vykázání vztahuje, určí policista podle míry požadavku účinné preventivní ochrany osoby ohrožené útokem. Je-li v důsledku vykázání ohrožen provoz objektu nebo znemožněn výkon zaměstnání vykázané osoby, policista o této skutečnosti bezodkladně vyrozumí provozovatele objektu nebo zaměstnavatele vykázané osoby za účelem přijetí potřebných opatření.</a:t>
            </a:r>
            <a:endParaRPr lang="cs-CZ" sz="1400" dirty="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cs-CZ" sz="1400" b="1" dirty="0">
                <a:effectLst/>
                <a:ea typeface="Calibri" panose="020F0502020204030204" pitchFamily="34" charset="0"/>
                <a:cs typeface="Times New Roman" panose="02020603050405020304" pitchFamily="18" charset="0"/>
              </a:rPr>
              <a:t>(2)</a:t>
            </a:r>
            <a:r>
              <a:rPr lang="cs-CZ" sz="1400" dirty="0">
                <a:effectLst/>
                <a:ea typeface="Calibri" panose="020F0502020204030204" pitchFamily="34" charset="0"/>
                <a:cs typeface="Times New Roman" panose="02020603050405020304" pitchFamily="18" charset="0"/>
              </a:rPr>
              <a:t> Při provádění úkonů souvisejících s vykázáním policista zajistí přítomnost nezúčastněné osoby; to neplatí, hrozí-li nebezpečí z prodlení.</a:t>
            </a:r>
          </a:p>
          <a:p>
            <a:pPr marL="0" indent="0" algn="just">
              <a:lnSpc>
                <a:spcPct val="107000"/>
              </a:lnSpc>
              <a:spcAft>
                <a:spcPts val="800"/>
              </a:spcAft>
              <a:buNone/>
            </a:pPr>
            <a:r>
              <a:rPr lang="cs-CZ" sz="1400" b="1" dirty="0">
                <a:effectLst/>
                <a:ea typeface="Calibri" panose="020F0502020204030204" pitchFamily="34" charset="0"/>
                <a:cs typeface="Times New Roman" panose="02020603050405020304" pitchFamily="18" charset="0"/>
              </a:rPr>
              <a:t>(3)</a:t>
            </a:r>
            <a:r>
              <a:rPr lang="cs-CZ" sz="1400" dirty="0">
                <a:effectLst/>
                <a:ea typeface="Calibri" panose="020F0502020204030204" pitchFamily="34" charset="0"/>
                <a:cs typeface="Times New Roman" panose="02020603050405020304" pitchFamily="18" charset="0"/>
              </a:rPr>
              <a:t> Do 24 hodin od </a:t>
            </a:r>
            <a:r>
              <a:rPr lang="cs-CZ" sz="1400" b="1" dirty="0">
                <a:ea typeface="Calibri" panose="020F0502020204030204" pitchFamily="34" charset="0"/>
                <a:cs typeface="Times New Roman" panose="02020603050405020304" pitchFamily="18" charset="0"/>
              </a:rPr>
              <a:t>provedení vykázání</a:t>
            </a:r>
            <a:r>
              <a:rPr lang="cs-CZ" sz="1400" dirty="0">
                <a:effectLst/>
                <a:ea typeface="Calibri" panose="020F0502020204030204" pitchFamily="34" charset="0"/>
                <a:cs typeface="Times New Roman" panose="02020603050405020304" pitchFamily="18" charset="0"/>
              </a:rPr>
              <a:t> </a:t>
            </a:r>
            <a:r>
              <a:rPr lang="cs-CZ" sz="1400" b="1" dirty="0">
                <a:effectLst/>
                <a:ea typeface="Calibri" panose="020F0502020204030204" pitchFamily="34" charset="0"/>
                <a:cs typeface="Times New Roman" panose="02020603050405020304" pitchFamily="18" charset="0"/>
              </a:rPr>
              <a:t>zašle policista kopii úředního záznamu o vykázání </a:t>
            </a:r>
            <a:r>
              <a:rPr lang="cs-CZ" sz="1400" dirty="0">
                <a:effectLst/>
                <a:ea typeface="Calibri" panose="020F0502020204030204" pitchFamily="34" charset="0"/>
                <a:cs typeface="Times New Roman" panose="02020603050405020304" pitchFamily="18" charset="0"/>
              </a:rPr>
              <a:t>příslušnému intervenčnímu centru</a:t>
            </a:r>
            <a:r>
              <a:rPr lang="cs-CZ" sz="1400" b="1" u="sng" baseline="30000" dirty="0">
                <a:solidFill>
                  <a:srgbClr val="0000FF"/>
                </a:solidFill>
                <a:effectLst/>
                <a:ea typeface="Calibri" panose="020F0502020204030204" pitchFamily="34" charset="0"/>
                <a:cs typeface="Times New Roman" panose="02020603050405020304" pitchFamily="18" charset="0"/>
                <a:hlinkClick r:id="rId2"/>
              </a:rPr>
              <a:t>14</a:t>
            </a:r>
            <a:r>
              <a:rPr lang="cs-CZ" sz="1400" b="1" u="sng" dirty="0">
                <a:solidFill>
                  <a:srgbClr val="0000FF"/>
                </a:solidFill>
                <a:effectLst/>
                <a:ea typeface="Calibri" panose="020F0502020204030204" pitchFamily="34" charset="0"/>
                <a:cs typeface="Times New Roman" panose="02020603050405020304" pitchFamily="18" charset="0"/>
                <a:hlinkClick r:id="rId2"/>
              </a:rPr>
              <a:t>)</a:t>
            </a:r>
            <a:r>
              <a:rPr lang="cs-CZ" sz="1400" dirty="0">
                <a:effectLst/>
                <a:ea typeface="Calibri" panose="020F0502020204030204" pitchFamily="34" charset="0"/>
                <a:cs typeface="Times New Roman" panose="02020603050405020304" pitchFamily="18" charset="0"/>
              </a:rPr>
              <a:t> a soudu, který je příslušný k rozhodnutí o návrhu na vydání předběžného opatření podle zákona o zvláštních řízeních soudních</a:t>
            </a:r>
            <a:r>
              <a:rPr lang="cs-CZ" sz="1400" dirty="0">
                <a:solidFill>
                  <a:srgbClr val="FF0000"/>
                </a:solidFill>
                <a:effectLst/>
                <a:ea typeface="Calibri" panose="020F0502020204030204" pitchFamily="34" charset="0"/>
                <a:cs typeface="Times New Roman" panose="02020603050405020304" pitchFamily="18" charset="0"/>
              </a:rPr>
              <a:t>. </a:t>
            </a:r>
            <a:r>
              <a:rPr lang="cs-CZ" sz="1400" b="1" dirty="0">
                <a:solidFill>
                  <a:srgbClr val="FF0000"/>
                </a:solidFill>
                <a:effectLst/>
                <a:ea typeface="Calibri" panose="020F0502020204030204" pitchFamily="34" charset="0"/>
                <a:cs typeface="Times New Roman" panose="02020603050405020304" pitchFamily="18" charset="0"/>
              </a:rPr>
              <a:t>Pokud ve společném obydlí žije nezletilá osoba, zašle kopii úředního záznamu o vykázání v této lhůtě i příslušnému orgánu sociálně-právní ochrany dětí.</a:t>
            </a:r>
          </a:p>
          <a:p>
            <a:endParaRPr lang="cs-CZ" dirty="0"/>
          </a:p>
        </p:txBody>
      </p:sp>
      <p:sp>
        <p:nvSpPr>
          <p:cNvPr id="4" name="Zástupný symbol pro datum 3">
            <a:extLst>
              <a:ext uri="{FF2B5EF4-FFF2-40B4-BE49-F238E27FC236}">
                <a16:creationId xmlns:a16="http://schemas.microsoft.com/office/drawing/2014/main" id="{5FB89F25-3493-1D22-DF6B-9F48C8569AE7}"/>
              </a:ext>
            </a:extLst>
          </p:cNvPr>
          <p:cNvSpPr>
            <a:spLocks noGrp="1"/>
          </p:cNvSpPr>
          <p:nvPr>
            <p:ph type="dt" sz="half" idx="10"/>
          </p:nvPr>
        </p:nvSpPr>
        <p:spPr/>
        <p:txBody>
          <a:bodyPr/>
          <a:lstStyle/>
          <a:p>
            <a:pPr>
              <a:defRPr/>
            </a:pPr>
            <a:fld id="{62747549-F933-480B-B033-AE9F99BD2147}" type="datetime1">
              <a:rPr lang="cs-CZ" smtClean="0"/>
              <a:t>02.12.2025</a:t>
            </a:fld>
            <a:endParaRPr lang="cs-CZ"/>
          </a:p>
        </p:txBody>
      </p:sp>
      <p:sp>
        <p:nvSpPr>
          <p:cNvPr id="5" name="Zástupný symbol pro zápatí 4">
            <a:extLst>
              <a:ext uri="{FF2B5EF4-FFF2-40B4-BE49-F238E27FC236}">
                <a16:creationId xmlns:a16="http://schemas.microsoft.com/office/drawing/2014/main" id="{BCFBDA2A-72EF-0DF1-C3B7-4A1655B6C710}"/>
              </a:ext>
            </a:extLst>
          </p:cNvPr>
          <p:cNvSpPr>
            <a:spLocks noGrp="1"/>
          </p:cNvSpPr>
          <p:nvPr>
            <p:ph type="ftr" sz="quarter" idx="11"/>
          </p:nvPr>
        </p:nvSpPr>
        <p:spPr>
          <a:xfrm>
            <a:off x="1835696" y="6125186"/>
            <a:ext cx="4679950" cy="187325"/>
          </a:xfrm>
        </p:spPr>
        <p:txBody>
          <a:bodyPr/>
          <a:lstStyle/>
          <a:p>
            <a:pPr>
              <a:defRPr/>
            </a:pPr>
            <a:r>
              <a:rPr lang="cs-CZ" dirty="0"/>
              <a:t>Role OSPOD  v trestním řízení a spolupráce s PČR v případech domácího násilí</a:t>
            </a:r>
          </a:p>
        </p:txBody>
      </p:sp>
      <p:sp>
        <p:nvSpPr>
          <p:cNvPr id="6" name="Zástupný symbol pro číslo snímku 5">
            <a:extLst>
              <a:ext uri="{FF2B5EF4-FFF2-40B4-BE49-F238E27FC236}">
                <a16:creationId xmlns:a16="http://schemas.microsoft.com/office/drawing/2014/main" id="{64771271-F5C1-6E00-E1E8-28E1EA8B77D6}"/>
              </a:ext>
            </a:extLst>
          </p:cNvPr>
          <p:cNvSpPr>
            <a:spLocks noGrp="1"/>
          </p:cNvSpPr>
          <p:nvPr>
            <p:ph type="sldNum" sz="quarter" idx="12"/>
          </p:nvPr>
        </p:nvSpPr>
        <p:spPr/>
        <p:txBody>
          <a:bodyPr/>
          <a:lstStyle/>
          <a:p>
            <a:fld id="{123CA2D9-801D-4DE8-AE50-1BF80221893F}" type="slidenum">
              <a:rPr lang="cs-CZ" altLang="cs-CZ" smtClean="0"/>
              <a:pPr/>
              <a:t>31</a:t>
            </a:fld>
            <a:endParaRPr lang="cs-CZ" altLang="cs-CZ"/>
          </a:p>
        </p:txBody>
      </p:sp>
    </p:spTree>
    <p:extLst>
      <p:ext uri="{BB962C8B-B14F-4D97-AF65-F5344CB8AC3E}">
        <p14:creationId xmlns:p14="http://schemas.microsoft.com/office/powerpoint/2010/main" val="976490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br>
              <a:rPr lang="cs-CZ" sz="3200" b="1" dirty="0"/>
            </a:br>
            <a:r>
              <a:rPr lang="cs-CZ" sz="3200" b="1" dirty="0"/>
              <a:t>Zákon č. 273/2008 Sb. o Policii České republiky</a:t>
            </a:r>
            <a:br>
              <a:rPr lang="cs-CZ" dirty="0"/>
            </a:br>
            <a:endParaRPr lang="cs-CZ" dirty="0"/>
          </a:p>
        </p:txBody>
      </p:sp>
      <p:sp>
        <p:nvSpPr>
          <p:cNvPr id="3" name="Zástupný symbol pro obsah 2"/>
          <p:cNvSpPr>
            <a:spLocks noGrp="1"/>
          </p:cNvSpPr>
          <p:nvPr>
            <p:ph idx="1"/>
          </p:nvPr>
        </p:nvSpPr>
        <p:spPr/>
        <p:txBody>
          <a:bodyPr/>
          <a:lstStyle/>
          <a:p>
            <a:pPr marL="0" indent="0">
              <a:buNone/>
            </a:pPr>
            <a:r>
              <a:rPr lang="cs-CZ" sz="1400" b="1" dirty="0"/>
              <a:t>§ 78 Předávání informací</a:t>
            </a:r>
          </a:p>
          <a:p>
            <a:pPr marL="0" indent="0" algn="just">
              <a:buNone/>
            </a:pPr>
            <a:r>
              <a:rPr lang="cs-CZ" sz="1400" dirty="0"/>
              <a:t>(1) </a:t>
            </a:r>
            <a:r>
              <a:rPr lang="cs-CZ" sz="1400" b="1" dirty="0"/>
              <a:t>Policie předává </a:t>
            </a:r>
            <a:r>
              <a:rPr lang="cs-CZ" sz="1400" dirty="0"/>
              <a:t>národnímu členovi </a:t>
            </a:r>
            <a:r>
              <a:rPr lang="cs-CZ" sz="1400" dirty="0" err="1"/>
              <a:t>Eurojustu</a:t>
            </a:r>
            <a:r>
              <a:rPr lang="cs-CZ" sz="1400" dirty="0"/>
              <a:t>, Národnímu bezpečnostnímu úřadu, Národnímu úřadu pro kybernetickou a informační bezpečnost, zpravodajským službám České republiky, Vojenské policii, ministerstvu, Vězeňské službě České republiky, Celní správě České republiky </a:t>
            </a:r>
            <a:r>
              <a:rPr lang="cs-CZ" sz="1400" b="1" dirty="0"/>
              <a:t>a dalším orgánům veřejné správy informace včetně informací zpracovávaných v policejních evidencích, které získala při plnění svých úkolů, je-li to nezbytné pro plnění úkolů v rámci jejich působnosti.</a:t>
            </a:r>
          </a:p>
          <a:p>
            <a:pPr marL="0" indent="0" algn="just">
              <a:buNone/>
            </a:pPr>
            <a:r>
              <a:rPr lang="cs-CZ" sz="1400" b="1" dirty="0"/>
              <a:t>(2) Policie nepředá informace, pokud by to ohrozilo plnění úkolů policie.</a:t>
            </a:r>
          </a:p>
          <a:p>
            <a:pPr marL="0" indent="0">
              <a:buNone/>
            </a:pPr>
            <a:endParaRPr lang="cs-CZ" sz="1400" dirty="0"/>
          </a:p>
        </p:txBody>
      </p:sp>
      <p:sp>
        <p:nvSpPr>
          <p:cNvPr id="4" name="Zástupný symbol pro datum 3"/>
          <p:cNvSpPr>
            <a:spLocks noGrp="1"/>
          </p:cNvSpPr>
          <p:nvPr>
            <p:ph type="dt" sz="half" idx="10"/>
          </p:nvPr>
        </p:nvSpPr>
        <p:spPr/>
        <p:txBody>
          <a:bodyPr/>
          <a:lstStyle/>
          <a:p>
            <a:pPr>
              <a:defRPr/>
            </a:pPr>
            <a:fld id="{047DFA0B-E7B9-4B24-A2A7-B68EA5CD81EC}" type="datetime1">
              <a:rPr lang="cs-CZ" altLang="cs-CZ" smtClean="0"/>
              <a:t>02.12.2025</a:t>
            </a:fld>
            <a:endParaRPr lang="cs-CZ" altLang="cs-CZ" dirty="0"/>
          </a:p>
        </p:txBody>
      </p:sp>
      <p:sp>
        <p:nvSpPr>
          <p:cNvPr id="5" name="Zástupný symbol pro zápatí 4"/>
          <p:cNvSpPr>
            <a:spLocks noGrp="1"/>
          </p:cNvSpPr>
          <p:nvPr>
            <p:ph type="ftr" sz="quarter" idx="11"/>
          </p:nvPr>
        </p:nvSpPr>
        <p:spPr>
          <a:xfrm>
            <a:off x="1763688" y="6121400"/>
            <a:ext cx="4679950" cy="187325"/>
          </a:xfrm>
        </p:spPr>
        <p:txBody>
          <a:bodyPr/>
          <a:lstStyle/>
          <a:p>
            <a:pPr>
              <a:defRPr/>
            </a:pPr>
            <a:r>
              <a:rPr lang="cs-CZ" altLang="cs-CZ" dirty="0"/>
              <a:t>Role OSPOD  v trestním řízení a spolupráce s PČR v případech domácího násilí</a:t>
            </a:r>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32</a:t>
            </a:fld>
            <a:endParaRPr lang="cs-CZ" altLang="cs-CZ" dirty="0"/>
          </a:p>
        </p:txBody>
      </p:sp>
    </p:spTree>
    <p:extLst>
      <p:ext uri="{BB962C8B-B14F-4D97-AF65-F5344CB8AC3E}">
        <p14:creationId xmlns:p14="http://schemas.microsoft.com/office/powerpoint/2010/main" val="2397732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br>
              <a:rPr lang="pl-PL" sz="3200" b="1" dirty="0"/>
            </a:br>
            <a:br>
              <a:rPr lang="pl-PL" sz="3200" b="1" dirty="0"/>
            </a:br>
            <a:r>
              <a:rPr lang="pl-PL" sz="3200" b="1" dirty="0"/>
              <a:t>Zákon č. 45/2013 Sb., o obětech trestných činů</a:t>
            </a:r>
            <a:br>
              <a:rPr lang="pl-PL" sz="3200" b="1" dirty="0"/>
            </a:br>
            <a:br>
              <a:rPr lang="pl-PL" sz="3200" b="1" dirty="0"/>
            </a:br>
            <a:endParaRPr lang="cs-CZ" sz="3200" b="1" dirty="0"/>
          </a:p>
        </p:txBody>
      </p:sp>
      <p:sp>
        <p:nvSpPr>
          <p:cNvPr id="3" name="Zástupný symbol pro obsah 2"/>
          <p:cNvSpPr>
            <a:spLocks noGrp="1"/>
          </p:cNvSpPr>
          <p:nvPr>
            <p:ph idx="1"/>
          </p:nvPr>
        </p:nvSpPr>
        <p:spPr>
          <a:xfrm>
            <a:off x="457200" y="1417638"/>
            <a:ext cx="8229600" cy="4113212"/>
          </a:xfrm>
        </p:spPr>
        <p:txBody>
          <a:bodyPr/>
          <a:lstStyle/>
          <a:p>
            <a:pPr marL="0" indent="0">
              <a:buNone/>
            </a:pPr>
            <a:r>
              <a:rPr lang="cs-CZ" sz="1400" b="1" dirty="0"/>
              <a:t>§ 20 Podání vysvětlení a výslech zvlášť zranitelných obětí</a:t>
            </a:r>
          </a:p>
          <a:p>
            <a:pPr algn="just">
              <a:buAutoNum type="arabicParenBoth"/>
            </a:pPr>
            <a:r>
              <a:rPr lang="cs-CZ" sz="1400" dirty="0"/>
              <a:t>Zvlášť zranitelnou oběť je v trestním řízení nutné vyslýchat obzvláště citlivě a s ohledem na konkrétní okolnosti, které ji činí zvlášť zranitelnou.</a:t>
            </a:r>
          </a:p>
          <a:p>
            <a:pPr marL="0" indent="0" algn="just">
              <a:buNone/>
            </a:pPr>
            <a:r>
              <a:rPr lang="cs-CZ" sz="1400" b="1" dirty="0"/>
              <a:t>O tom, zda k výslechu  dítěte jako svědka bude přibrán zástupce orgánu sociálně-právní ochrany dětí nebo jiná vhodná osoba mající zkušenosti </a:t>
            </a:r>
            <a:br>
              <a:rPr lang="cs-CZ" sz="1400" b="1" dirty="0"/>
            </a:br>
            <a:r>
              <a:rPr lang="cs-CZ" sz="1400" b="1" dirty="0"/>
              <a:t>s výchovou mládeže, rozhoduje orgán činný v trestním řízení, který provádí  tento důkaz.</a:t>
            </a:r>
          </a:p>
          <a:p>
            <a:pPr marL="0" indent="0" algn="just">
              <a:buNone/>
            </a:pPr>
            <a:r>
              <a:rPr lang="cs-CZ" sz="1400" b="1" dirty="0"/>
              <a:t>V případě, že zaměstnanec OSPOD není k výslechu dítěte přibrán jako vhodná osoba podle § 102 trestního řádu, může dítě jako zvlášť zranitelná oběť trestného činu požádat, aby byl zaměstnanec OSPOD přítomen výslechu jako jím zvolený důvěrník podle zákona o obětech trestný činů.</a:t>
            </a:r>
            <a:endParaRPr lang="cs-CZ" sz="1400" dirty="0"/>
          </a:p>
          <a:p>
            <a:pPr marL="0" indent="0">
              <a:buNone/>
            </a:pPr>
            <a:r>
              <a:rPr lang="cs-CZ" sz="1400" b="1" dirty="0"/>
              <a:t>§ 21 Právo na doprovod důvěrníkem</a:t>
            </a:r>
          </a:p>
          <a:p>
            <a:pPr marL="0" indent="0">
              <a:buNone/>
            </a:pPr>
            <a:r>
              <a:rPr lang="cs-CZ" sz="1400" dirty="0"/>
              <a:t>(1) Oběť má právo, aby ji k úkonům trestního řízení a k podání vysvětlení doprovázel důvěrník.</a:t>
            </a:r>
          </a:p>
          <a:p>
            <a:pPr marL="0" indent="0">
              <a:buNone/>
            </a:pPr>
            <a:r>
              <a:rPr lang="cs-CZ" sz="1400" dirty="0"/>
              <a:t>(2) Důvěrníkem může být fyzická osoba způsobilá k právním úkonům, kterou si oběť zvolí. Důvěrník poskytuje oběti potřebnou, zejména psychickou, pomoc. Důvěrník může být zároveň zmocněncem oběti. Důvěrníkem nemůže být osoba, která má v trestním řízení postavení obviněného, obhájce, svědka, znalce nebo tlumočníka.</a:t>
            </a:r>
          </a:p>
          <a:p>
            <a:pPr marL="0" indent="0">
              <a:buNone/>
            </a:pPr>
            <a:r>
              <a:rPr lang="cs-CZ" sz="1400" dirty="0"/>
              <a:t>(3) Důvěrník nemůže zasahovat do průběhu úkonu.</a:t>
            </a:r>
          </a:p>
          <a:p>
            <a:pPr marL="0" indent="0">
              <a:buNone/>
            </a:pPr>
            <a:endParaRPr lang="cs-CZ" sz="1400" dirty="0"/>
          </a:p>
        </p:txBody>
      </p:sp>
      <p:sp>
        <p:nvSpPr>
          <p:cNvPr id="4" name="Zástupný symbol pro datum 3"/>
          <p:cNvSpPr>
            <a:spLocks noGrp="1"/>
          </p:cNvSpPr>
          <p:nvPr>
            <p:ph type="dt" sz="half" idx="10"/>
          </p:nvPr>
        </p:nvSpPr>
        <p:spPr/>
        <p:txBody>
          <a:bodyPr/>
          <a:lstStyle/>
          <a:p>
            <a:pPr>
              <a:defRPr/>
            </a:pPr>
            <a:fld id="{622BCBAA-0F07-457E-B0A9-3AD5CE54DC4F}" type="datetime1">
              <a:rPr lang="cs-CZ" altLang="cs-CZ" smtClean="0"/>
              <a:t>02.12.2025</a:t>
            </a:fld>
            <a:endParaRPr lang="cs-CZ" altLang="cs-CZ" dirty="0"/>
          </a:p>
        </p:txBody>
      </p:sp>
      <p:sp>
        <p:nvSpPr>
          <p:cNvPr id="5" name="Zástupný symbol pro zápatí 4"/>
          <p:cNvSpPr>
            <a:spLocks noGrp="1"/>
          </p:cNvSpPr>
          <p:nvPr>
            <p:ph type="ftr" sz="quarter" idx="11"/>
          </p:nvPr>
        </p:nvSpPr>
        <p:spPr>
          <a:xfrm>
            <a:off x="1763688" y="6129338"/>
            <a:ext cx="4679950" cy="187325"/>
          </a:xfrm>
        </p:spPr>
        <p:txBody>
          <a:bodyPr/>
          <a:lstStyle/>
          <a:p>
            <a:pPr>
              <a:defRPr/>
            </a:pPr>
            <a:r>
              <a:rPr lang="cs-CZ" dirty="0"/>
              <a:t>Role OSPOD  v trestním řízení a spolupráce s PČR v případech domácího násilí</a:t>
            </a:r>
            <a:endParaRPr lang="cs-CZ" altLang="cs-CZ" dirty="0"/>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33</a:t>
            </a:fld>
            <a:endParaRPr lang="cs-CZ" altLang="cs-CZ" dirty="0"/>
          </a:p>
        </p:txBody>
      </p:sp>
    </p:spTree>
    <p:extLst>
      <p:ext uri="{BB962C8B-B14F-4D97-AF65-F5344CB8AC3E}">
        <p14:creationId xmlns:p14="http://schemas.microsoft.com/office/powerpoint/2010/main" val="2571761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br>
              <a:rPr lang="cs-CZ" sz="3100" b="1" dirty="0"/>
            </a:br>
            <a:r>
              <a:rPr lang="cs-CZ" sz="3100" b="1" dirty="0"/>
              <a:t>Interní zdroje, ze kterých vyplývají vzájemné povinnosti PČR a OSPOD </a:t>
            </a:r>
            <a:br>
              <a:rPr lang="cs-CZ" sz="4800" b="1" dirty="0"/>
            </a:br>
            <a:endParaRPr lang="cs-CZ" b="1" dirty="0"/>
          </a:p>
        </p:txBody>
      </p:sp>
      <p:sp>
        <p:nvSpPr>
          <p:cNvPr id="3" name="Zástupný symbol pro obsah 2"/>
          <p:cNvSpPr>
            <a:spLocks noGrp="1"/>
          </p:cNvSpPr>
          <p:nvPr>
            <p:ph idx="1"/>
          </p:nvPr>
        </p:nvSpPr>
        <p:spPr/>
        <p:txBody>
          <a:bodyPr>
            <a:normAutofit/>
          </a:bodyPr>
          <a:lstStyle/>
          <a:p>
            <a:pPr>
              <a:lnSpc>
                <a:spcPct val="107000"/>
              </a:lnSpc>
              <a:spcAft>
                <a:spcPts val="800"/>
              </a:spcAft>
            </a:pPr>
            <a:r>
              <a:rPr lang="cs-CZ" sz="1500" b="1" dirty="0">
                <a:effectLst/>
                <a:ea typeface="Calibri" panose="020F0502020204030204" pitchFamily="34" charset="0"/>
                <a:cs typeface="Times New Roman" panose="02020603050405020304" pitchFamily="18" charset="0"/>
              </a:rPr>
              <a:t>PPP č. 103/2013 o plnění některých úkolů policejních orgánů Policie České republiky v trestním řízení,</a:t>
            </a:r>
            <a:endParaRPr lang="cs-CZ" sz="1500" dirty="0">
              <a:effectLst/>
              <a:ea typeface="Calibri" panose="020F0502020204030204" pitchFamily="34" charset="0"/>
              <a:cs typeface="Times New Roman" panose="02020603050405020304" pitchFamily="18" charset="0"/>
            </a:endParaRPr>
          </a:p>
          <a:p>
            <a:pPr>
              <a:lnSpc>
                <a:spcPct val="107000"/>
              </a:lnSpc>
              <a:spcAft>
                <a:spcPts val="800"/>
              </a:spcAft>
            </a:pPr>
            <a:r>
              <a:rPr lang="cs-CZ" sz="1500" dirty="0">
                <a:effectLst/>
                <a:ea typeface="Calibri" panose="020F0502020204030204" pitchFamily="34" charset="0"/>
                <a:cs typeface="Times New Roman" panose="02020603050405020304" pitchFamily="18" charset="0"/>
              </a:rPr>
              <a:t>čl. 71  - PČR  bezodkladně informuje  OSPOD o tom, že se osoba mladší 15ti let dopustila  činu jinak trestného, </a:t>
            </a:r>
          </a:p>
          <a:p>
            <a:pPr>
              <a:lnSpc>
                <a:spcPct val="107000"/>
              </a:lnSpc>
              <a:spcAft>
                <a:spcPts val="800"/>
              </a:spcAft>
            </a:pPr>
            <a:r>
              <a:rPr lang="cs-CZ" sz="1500" b="1" dirty="0">
                <a:effectLst/>
                <a:ea typeface="Calibri" panose="020F0502020204030204" pitchFamily="34" charset="0"/>
                <a:cs typeface="Times New Roman" panose="02020603050405020304" pitchFamily="18" charset="0"/>
              </a:rPr>
              <a:t>PPP č. 268/2020 o činnosti na úseku mládeže, </a:t>
            </a:r>
            <a:endParaRPr lang="cs-CZ" sz="1500" dirty="0">
              <a:effectLst/>
              <a:ea typeface="Calibri" panose="020F0502020204030204" pitchFamily="34" charset="0"/>
              <a:cs typeface="Times New Roman" panose="02020603050405020304" pitchFamily="18" charset="0"/>
            </a:endParaRPr>
          </a:p>
          <a:p>
            <a:pPr algn="just">
              <a:lnSpc>
                <a:spcPct val="115000"/>
              </a:lnSpc>
            </a:pPr>
            <a:r>
              <a:rPr lang="cs-CZ" sz="1500" dirty="0">
                <a:solidFill>
                  <a:srgbClr val="000000"/>
                </a:solidFill>
                <a:effectLst/>
                <a:ea typeface="Times New Roman" panose="02020603050405020304" pitchFamily="18" charset="0"/>
              </a:rPr>
              <a:t>čl. 15 – účel a způsob předávání údajů orgánům sociálně právní ochrany dětí, datovými schránkami</a:t>
            </a:r>
            <a:endParaRPr lang="cs-CZ" sz="1500" dirty="0">
              <a:effectLst/>
              <a:ea typeface="Times New Roman" panose="02020603050405020304" pitchFamily="18" charset="0"/>
            </a:endParaRPr>
          </a:p>
          <a:p>
            <a:pPr>
              <a:lnSpc>
                <a:spcPct val="107000"/>
              </a:lnSpc>
              <a:spcAft>
                <a:spcPts val="800"/>
              </a:spcAft>
            </a:pPr>
            <a:r>
              <a:rPr lang="cs-CZ" sz="1500" dirty="0">
                <a:effectLst/>
                <a:ea typeface="Calibri" panose="020F0502020204030204" pitchFamily="34" charset="0"/>
                <a:cs typeface="Times New Roman" panose="02020603050405020304" pitchFamily="18" charset="0"/>
              </a:rPr>
              <a:t>čl. 17 – obecný obsah a rozsah předávaných informací,</a:t>
            </a:r>
          </a:p>
          <a:p>
            <a:pPr>
              <a:lnSpc>
                <a:spcPct val="107000"/>
              </a:lnSpc>
              <a:spcAft>
                <a:spcPts val="800"/>
              </a:spcAft>
            </a:pPr>
            <a:r>
              <a:rPr lang="cs-CZ" sz="1500" b="1" dirty="0">
                <a:effectLst/>
                <a:ea typeface="Calibri" panose="020F0502020204030204" pitchFamily="34" charset="0"/>
                <a:cs typeface="Times New Roman" panose="02020603050405020304" pitchFamily="18" charset="0"/>
              </a:rPr>
              <a:t>PPP č. 95/2025 o postupu při  šetření podnětu, vyhodnocení incidentu mezi osobami sdílejícími společné obydlí, </a:t>
            </a:r>
            <a:endParaRPr lang="cs-CZ" sz="1500" dirty="0">
              <a:effectLst/>
              <a:ea typeface="Calibri" panose="020F0502020204030204" pitchFamily="34" charset="0"/>
              <a:cs typeface="Times New Roman" panose="02020603050405020304" pitchFamily="18" charset="0"/>
            </a:endParaRPr>
          </a:p>
          <a:p>
            <a:pPr>
              <a:lnSpc>
                <a:spcPct val="107000"/>
              </a:lnSpc>
              <a:spcAft>
                <a:spcPts val="800"/>
              </a:spcAft>
            </a:pPr>
            <a:r>
              <a:rPr lang="cs-CZ" sz="1500" dirty="0">
                <a:effectLst/>
                <a:ea typeface="Calibri" panose="020F0502020204030204" pitchFamily="34" charset="0"/>
                <a:cs typeface="Times New Roman" panose="02020603050405020304" pitchFamily="18" charset="0"/>
              </a:rPr>
              <a:t>čl. 4 - plnění informační povinnosti o provedení vykázání OSPOD, </a:t>
            </a:r>
          </a:p>
          <a:p>
            <a:endParaRPr lang="cs-CZ" dirty="0"/>
          </a:p>
        </p:txBody>
      </p:sp>
      <p:sp>
        <p:nvSpPr>
          <p:cNvPr id="4" name="Zástupný symbol pro datum 3"/>
          <p:cNvSpPr>
            <a:spLocks noGrp="1"/>
          </p:cNvSpPr>
          <p:nvPr>
            <p:ph type="dt" sz="half" idx="10"/>
          </p:nvPr>
        </p:nvSpPr>
        <p:spPr/>
        <p:txBody>
          <a:bodyPr/>
          <a:lstStyle/>
          <a:p>
            <a:pPr>
              <a:defRPr/>
            </a:pPr>
            <a:fld id="{70C04177-519E-453E-85A0-AEBFE91B8FD2}" type="datetime1">
              <a:rPr lang="cs-CZ" smtClean="0"/>
              <a:t>02.12.2025</a:t>
            </a:fld>
            <a:endParaRPr lang="cs-CZ"/>
          </a:p>
        </p:txBody>
      </p:sp>
      <p:sp>
        <p:nvSpPr>
          <p:cNvPr id="5" name="Zástupný symbol pro zápatí 4"/>
          <p:cNvSpPr>
            <a:spLocks noGrp="1"/>
          </p:cNvSpPr>
          <p:nvPr>
            <p:ph type="ftr" sz="quarter" idx="11"/>
          </p:nvPr>
        </p:nvSpPr>
        <p:spPr>
          <a:xfrm>
            <a:off x="1763688" y="6081225"/>
            <a:ext cx="4679950" cy="187325"/>
          </a:xfrm>
        </p:spPr>
        <p:txBody>
          <a:bodyPr/>
          <a:lstStyle/>
          <a:p>
            <a:pPr>
              <a:defRPr/>
            </a:pPr>
            <a:r>
              <a:rPr lang="cs-CZ"/>
              <a:t>Role OSPOD  v trestním řízení a spolupráce s PČR v případech domácího násilí</a:t>
            </a:r>
            <a:endParaRPr lang="cs-CZ" dirty="0"/>
          </a:p>
        </p:txBody>
      </p:sp>
      <p:sp>
        <p:nvSpPr>
          <p:cNvPr id="6" name="Zástupný symbol pro číslo snímku 5"/>
          <p:cNvSpPr>
            <a:spLocks noGrp="1"/>
          </p:cNvSpPr>
          <p:nvPr>
            <p:ph type="sldNum" sz="quarter" idx="12"/>
          </p:nvPr>
        </p:nvSpPr>
        <p:spPr/>
        <p:txBody>
          <a:bodyPr/>
          <a:lstStyle/>
          <a:p>
            <a:fld id="{123CA2D9-801D-4DE8-AE50-1BF80221893F}" type="slidenum">
              <a:rPr lang="cs-CZ" altLang="cs-CZ" smtClean="0"/>
              <a:pPr/>
              <a:t>34</a:t>
            </a:fld>
            <a:endParaRPr lang="cs-CZ" altLang="cs-CZ"/>
          </a:p>
        </p:txBody>
      </p:sp>
    </p:spTree>
    <p:extLst>
      <p:ext uri="{BB962C8B-B14F-4D97-AF65-F5344CB8AC3E}">
        <p14:creationId xmlns:p14="http://schemas.microsoft.com/office/powerpoint/2010/main" val="3249678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8348F7-DCE9-1CA5-E7DA-2860C5C355DE}"/>
              </a:ext>
            </a:extLst>
          </p:cNvPr>
          <p:cNvSpPr>
            <a:spLocks noGrp="1"/>
          </p:cNvSpPr>
          <p:nvPr>
            <p:ph type="title"/>
          </p:nvPr>
        </p:nvSpPr>
        <p:spPr/>
        <p:txBody>
          <a:bodyPr>
            <a:normAutofit fontScale="90000"/>
          </a:bodyPr>
          <a:lstStyle/>
          <a:p>
            <a:pPr algn="just"/>
            <a:br>
              <a:rPr lang="cs-CZ" sz="2400" b="1" dirty="0">
                <a:effectLst/>
                <a:latin typeface="Times New Roman" panose="02020603050405020304" pitchFamily="18" charset="0"/>
                <a:ea typeface="Calibri" panose="020F0502020204030204" pitchFamily="34" charset="0"/>
                <a:cs typeface="Times New Roman" panose="02020603050405020304" pitchFamily="18" charset="0"/>
              </a:rPr>
            </a:br>
            <a:r>
              <a:rPr lang="cs-CZ" sz="2700" b="1" dirty="0">
                <a:effectLst/>
                <a:ea typeface="Calibri" panose="020F0502020204030204" pitchFamily="34" charset="0"/>
                <a:cs typeface="Times New Roman" panose="02020603050405020304" pitchFamily="18" charset="0"/>
              </a:rPr>
              <a:t>Pokyn Policejního prezidenta č. 103/2013 o plnění některých úkolů policejních orgánů Policie České republiky v trestním řízení</a:t>
            </a:r>
            <a:br>
              <a:rPr lang="cs-CZ" sz="2700" b="1" dirty="0">
                <a:effectLst/>
                <a:ea typeface="Calibri" panose="020F0502020204030204" pitchFamily="34" charset="0"/>
                <a:cs typeface="Times New Roman" panose="02020603050405020304" pitchFamily="18" charset="0"/>
              </a:rPr>
            </a:br>
            <a:endParaRPr lang="cs-CZ" sz="2700" b="1" dirty="0"/>
          </a:p>
        </p:txBody>
      </p:sp>
      <p:sp>
        <p:nvSpPr>
          <p:cNvPr id="3" name="Zástupný obsah 2">
            <a:extLst>
              <a:ext uri="{FF2B5EF4-FFF2-40B4-BE49-F238E27FC236}">
                <a16:creationId xmlns:a16="http://schemas.microsoft.com/office/drawing/2014/main" id="{5419B410-86D2-D2DD-4E39-7591FD59F993}"/>
              </a:ext>
            </a:extLst>
          </p:cNvPr>
          <p:cNvSpPr>
            <a:spLocks noGrp="1"/>
          </p:cNvSpPr>
          <p:nvPr>
            <p:ph idx="1"/>
          </p:nvPr>
        </p:nvSpPr>
        <p:spPr/>
        <p:txBody>
          <a:bodyPr>
            <a:normAutofit fontScale="92500"/>
          </a:bodyPr>
          <a:lstStyle/>
          <a:p>
            <a:pPr marL="0" indent="0" algn="just">
              <a:lnSpc>
                <a:spcPct val="115000"/>
              </a:lnSpc>
              <a:spcAft>
                <a:spcPts val="800"/>
              </a:spcAft>
              <a:buNone/>
            </a:pPr>
            <a:r>
              <a:rPr lang="cs-CZ" sz="1400" b="1" dirty="0">
                <a:effectLst/>
                <a:ea typeface="Calibri" panose="020F0502020204030204" pitchFamily="34" charset="0"/>
                <a:cs typeface="Times New Roman" panose="02020603050405020304" pitchFamily="18" charset="0"/>
              </a:rPr>
              <a:t>Čl. 71 Dítě mladší 15 let </a:t>
            </a:r>
          </a:p>
          <a:p>
            <a:pPr marL="0" indent="0" algn="just">
              <a:lnSpc>
                <a:spcPct val="115000"/>
              </a:lnSpc>
              <a:spcAft>
                <a:spcPts val="800"/>
              </a:spcAft>
              <a:buNone/>
            </a:pPr>
            <a:r>
              <a:rPr lang="cs-CZ" sz="1400" dirty="0">
                <a:effectLst/>
                <a:ea typeface="Calibri" panose="020F0502020204030204" pitchFamily="34" charset="0"/>
                <a:cs typeface="Times New Roman" panose="02020603050405020304" pitchFamily="18" charset="0"/>
              </a:rPr>
              <a:t>(1) </a:t>
            </a:r>
            <a:r>
              <a:rPr lang="cs-CZ" sz="1400" b="1" dirty="0">
                <a:effectLst/>
                <a:ea typeface="Calibri" panose="020F0502020204030204" pitchFamily="34" charset="0"/>
                <a:cs typeface="Times New Roman" panose="02020603050405020304" pitchFamily="18" charset="0"/>
              </a:rPr>
              <a:t>Zjistí-li policejní orgán, že se dítě mladší 15 let dopustilo činu jinak trestného, informuje o tom </a:t>
            </a:r>
            <a:r>
              <a:rPr lang="cs-CZ" sz="1400" dirty="0">
                <a:effectLst/>
                <a:ea typeface="Calibri" panose="020F0502020204030204" pitchFamily="34" charset="0"/>
                <a:cs typeface="Times New Roman" panose="02020603050405020304" pitchFamily="18" charset="0"/>
              </a:rPr>
              <a:t>bez odkladu státního zástupce, po prošetření věci (</a:t>
            </a:r>
            <a:r>
              <a:rPr lang="cs-CZ" sz="1400" i="1" dirty="0">
                <a:effectLst/>
                <a:ea typeface="Calibri" panose="020F0502020204030204" pitchFamily="34" charset="0"/>
                <a:cs typeface="Times New Roman" panose="02020603050405020304" pitchFamily="18" charset="0"/>
              </a:rPr>
              <a:t>§ 89 odst. 1 zákona č. 141/1961 Sb.)</a:t>
            </a:r>
            <a:r>
              <a:rPr lang="cs-CZ" sz="1400" dirty="0">
                <a:effectLst/>
                <a:ea typeface="Calibri" panose="020F0502020204030204" pitchFamily="34" charset="0"/>
                <a:cs typeface="Times New Roman" panose="02020603050405020304" pitchFamily="18" charset="0"/>
              </a:rPr>
              <a:t> postupuje podle právního předpisu (</a:t>
            </a:r>
            <a:r>
              <a:rPr lang="cs-CZ" sz="1400" i="1" dirty="0">
                <a:effectLst/>
                <a:ea typeface="Calibri" panose="020F0502020204030204" pitchFamily="34" charset="0"/>
                <a:cs typeface="Times New Roman" panose="02020603050405020304" pitchFamily="18" charset="0"/>
              </a:rPr>
              <a:t> § 159a odst. 2 zákona č. 141/1961 Sb. )</a:t>
            </a:r>
            <a:r>
              <a:rPr lang="cs-CZ" sz="1400" dirty="0">
                <a:effectLst/>
                <a:ea typeface="Calibri" panose="020F0502020204030204" pitchFamily="34" charset="0"/>
                <a:cs typeface="Times New Roman" panose="02020603050405020304" pitchFamily="18" charset="0"/>
              </a:rPr>
              <a:t> a poté předá věc spolu s důkazním materiálem a podnětem k podání návrhu na zahájení řízení před soudem pro mládež státnímu zástupci. </a:t>
            </a:r>
          </a:p>
          <a:p>
            <a:pPr marL="0" indent="0" algn="just">
              <a:lnSpc>
                <a:spcPct val="115000"/>
              </a:lnSpc>
              <a:spcAft>
                <a:spcPts val="800"/>
              </a:spcAft>
              <a:buNone/>
            </a:pPr>
            <a:r>
              <a:rPr lang="cs-CZ" sz="1400" dirty="0">
                <a:effectLst/>
                <a:ea typeface="Calibri" panose="020F0502020204030204" pitchFamily="34" charset="0"/>
                <a:cs typeface="Times New Roman" panose="02020603050405020304" pitchFamily="18" charset="0"/>
              </a:rPr>
              <a:t>(2) Nehrozí-li zmaření účelu řízení, policejní orgán sdělí rodičům nebo jinému zákonnému zástupci podstatu jednání dítěte mladšího 15 let, které je předmětem prověřování. </a:t>
            </a:r>
          </a:p>
          <a:p>
            <a:pPr marL="0" indent="0" algn="just">
              <a:lnSpc>
                <a:spcPct val="115000"/>
              </a:lnSpc>
              <a:spcAft>
                <a:spcPts val="800"/>
              </a:spcAft>
              <a:buNone/>
            </a:pPr>
            <a:r>
              <a:rPr lang="cs-CZ" sz="1400" dirty="0">
                <a:ea typeface="Calibri" panose="020F0502020204030204" pitchFamily="34" charset="0"/>
                <a:cs typeface="Times New Roman" panose="02020603050405020304" pitchFamily="18" charset="0"/>
              </a:rPr>
              <a:t>3) </a:t>
            </a:r>
            <a:r>
              <a:rPr lang="cs-CZ" sz="1400" b="1" dirty="0">
                <a:ea typeface="Calibri" panose="020F0502020204030204" pitchFamily="34" charset="0"/>
                <a:cs typeface="Times New Roman" panose="02020603050405020304" pitchFamily="18" charset="0"/>
              </a:rPr>
              <a:t>O spáchání činu dítětem mladším 15 let, který by jinak byl trestným činem, policejní orgán bezodkladně informuje též orgán sociálně-právní ochrany dětí, zpravidla elektronicky prostřednictvím informačního systému datových schránek </a:t>
            </a:r>
          </a:p>
          <a:p>
            <a:pPr marL="0" indent="0" algn="just">
              <a:lnSpc>
                <a:spcPct val="115000"/>
              </a:lnSpc>
              <a:spcAft>
                <a:spcPts val="800"/>
              </a:spcAft>
              <a:buNone/>
            </a:pPr>
            <a:r>
              <a:rPr lang="cs-CZ" sz="1400" b="1" dirty="0">
                <a:ea typeface="Calibri" panose="020F0502020204030204" pitchFamily="34" charset="0"/>
                <a:cs typeface="Times New Roman" panose="02020603050405020304" pitchFamily="18" charset="0"/>
              </a:rPr>
              <a:t>(4) V případě dětí mladších 15 let, na které se vztahuje sociálně-právní ochrana, policejní orgán podává orgánu sociálně-právní ochrany dětí podněty k přijetí vhodných opatření (výchovných a ochranných), které sledují zájem a bezpečnost dítěte.</a:t>
            </a:r>
          </a:p>
          <a:p>
            <a:pPr marL="0" indent="0" algn="just">
              <a:lnSpc>
                <a:spcPct val="115000"/>
              </a:lnSpc>
              <a:spcAft>
                <a:spcPts val="800"/>
              </a:spcAft>
              <a:buNone/>
            </a:pPr>
            <a:endParaRPr lang="cs-CZ" sz="1400" b="1" dirty="0">
              <a:ea typeface="Calibri" panose="020F0502020204030204" pitchFamily="34" charset="0"/>
              <a:cs typeface="Times New Roman" panose="02020603050405020304" pitchFamily="18" charset="0"/>
            </a:endParaRPr>
          </a:p>
          <a:p>
            <a:pPr marL="0" indent="0" algn="just">
              <a:lnSpc>
                <a:spcPct val="115000"/>
              </a:lnSpc>
              <a:spcAft>
                <a:spcPts val="800"/>
              </a:spcAft>
              <a:buNone/>
            </a:pPr>
            <a:endParaRPr lang="cs-CZ" sz="1400" b="1" dirty="0">
              <a:ea typeface="Calibri" panose="020F0502020204030204" pitchFamily="34" charset="0"/>
              <a:cs typeface="Times New Roman" panose="02020603050405020304" pitchFamily="18" charset="0"/>
            </a:endParaRPr>
          </a:p>
          <a:p>
            <a:pPr marL="0" indent="0" algn="just">
              <a:lnSpc>
                <a:spcPct val="115000"/>
              </a:lnSpc>
              <a:spcAft>
                <a:spcPts val="800"/>
              </a:spcAft>
              <a:buNone/>
            </a:pPr>
            <a:endParaRPr lang="cs-CZ" sz="1400" dirty="0">
              <a:effectLst/>
              <a:ea typeface="Calibri" panose="020F0502020204030204" pitchFamily="34" charset="0"/>
              <a:cs typeface="Times New Roman" panose="02020603050405020304" pitchFamily="18" charset="0"/>
            </a:endParaRPr>
          </a:p>
          <a:p>
            <a:endParaRPr lang="cs-CZ" dirty="0"/>
          </a:p>
        </p:txBody>
      </p:sp>
      <p:sp>
        <p:nvSpPr>
          <p:cNvPr id="4" name="Zástupný symbol pro datum 3">
            <a:extLst>
              <a:ext uri="{FF2B5EF4-FFF2-40B4-BE49-F238E27FC236}">
                <a16:creationId xmlns:a16="http://schemas.microsoft.com/office/drawing/2014/main" id="{E9DB650E-A2FE-0575-A45D-A15E36D087E5}"/>
              </a:ext>
            </a:extLst>
          </p:cNvPr>
          <p:cNvSpPr>
            <a:spLocks noGrp="1"/>
          </p:cNvSpPr>
          <p:nvPr>
            <p:ph type="dt" sz="half" idx="10"/>
          </p:nvPr>
        </p:nvSpPr>
        <p:spPr/>
        <p:txBody>
          <a:bodyPr/>
          <a:lstStyle/>
          <a:p>
            <a:pPr>
              <a:defRPr/>
            </a:pPr>
            <a:fld id="{49E838C0-3102-4A41-B98F-28B9BE461142}" type="datetime1">
              <a:rPr lang="cs-CZ" smtClean="0"/>
              <a:t>02.12.2025</a:t>
            </a:fld>
            <a:endParaRPr lang="cs-CZ"/>
          </a:p>
        </p:txBody>
      </p:sp>
      <p:sp>
        <p:nvSpPr>
          <p:cNvPr id="5" name="Zástupný symbol pro zápatí 4">
            <a:extLst>
              <a:ext uri="{FF2B5EF4-FFF2-40B4-BE49-F238E27FC236}">
                <a16:creationId xmlns:a16="http://schemas.microsoft.com/office/drawing/2014/main" id="{E1EC886F-A245-1967-2466-D9656BE9DB00}"/>
              </a:ext>
            </a:extLst>
          </p:cNvPr>
          <p:cNvSpPr>
            <a:spLocks noGrp="1"/>
          </p:cNvSpPr>
          <p:nvPr>
            <p:ph type="ftr" sz="quarter" idx="11"/>
          </p:nvPr>
        </p:nvSpPr>
        <p:spPr>
          <a:xfrm>
            <a:off x="1763688" y="6121400"/>
            <a:ext cx="4679950" cy="187325"/>
          </a:xfrm>
        </p:spPr>
        <p:txBody>
          <a:bodyPr/>
          <a:lstStyle/>
          <a:p>
            <a:pPr>
              <a:defRPr/>
            </a:pPr>
            <a:r>
              <a:rPr lang="cs-CZ" dirty="0"/>
              <a:t>Role OSPOD  v trestním řízení a spolupráce s PČR v případech domácího násilí</a:t>
            </a:r>
          </a:p>
        </p:txBody>
      </p:sp>
      <p:sp>
        <p:nvSpPr>
          <p:cNvPr id="6" name="Zástupný symbol pro číslo snímku 5">
            <a:extLst>
              <a:ext uri="{FF2B5EF4-FFF2-40B4-BE49-F238E27FC236}">
                <a16:creationId xmlns:a16="http://schemas.microsoft.com/office/drawing/2014/main" id="{EDBD7B93-A50E-65E4-42A4-7C139119962C}"/>
              </a:ext>
            </a:extLst>
          </p:cNvPr>
          <p:cNvSpPr>
            <a:spLocks noGrp="1"/>
          </p:cNvSpPr>
          <p:nvPr>
            <p:ph type="sldNum" sz="quarter" idx="12"/>
          </p:nvPr>
        </p:nvSpPr>
        <p:spPr/>
        <p:txBody>
          <a:bodyPr/>
          <a:lstStyle/>
          <a:p>
            <a:fld id="{123CA2D9-801D-4DE8-AE50-1BF80221893F}" type="slidenum">
              <a:rPr lang="cs-CZ" altLang="cs-CZ" smtClean="0"/>
              <a:pPr/>
              <a:t>35</a:t>
            </a:fld>
            <a:endParaRPr lang="cs-CZ" altLang="cs-CZ"/>
          </a:p>
        </p:txBody>
      </p:sp>
    </p:spTree>
    <p:extLst>
      <p:ext uri="{BB962C8B-B14F-4D97-AF65-F5344CB8AC3E}">
        <p14:creationId xmlns:p14="http://schemas.microsoft.com/office/powerpoint/2010/main" val="200153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br>
              <a:rPr lang="cs-CZ" sz="3200" b="1" dirty="0"/>
            </a:br>
            <a:br>
              <a:rPr lang="cs-CZ" sz="3200" b="1" dirty="0"/>
            </a:br>
            <a:br>
              <a:rPr lang="cs-CZ" sz="3200" b="1" dirty="0"/>
            </a:br>
            <a:r>
              <a:rPr lang="cs-CZ" sz="3200" b="1" dirty="0"/>
              <a:t>Pokyn policejního prezidenta č. 268/2020 o činnosti na úseku mládeže</a:t>
            </a:r>
            <a:br>
              <a:rPr lang="cs-CZ" sz="3200" b="1" dirty="0"/>
            </a:br>
            <a:br>
              <a:rPr lang="cs-CZ" dirty="0"/>
            </a:br>
            <a:endParaRPr lang="cs-CZ" dirty="0"/>
          </a:p>
        </p:txBody>
      </p:sp>
      <p:sp>
        <p:nvSpPr>
          <p:cNvPr id="3" name="Zástupný symbol pro obsah 2"/>
          <p:cNvSpPr>
            <a:spLocks noGrp="1"/>
          </p:cNvSpPr>
          <p:nvPr>
            <p:ph idx="1"/>
          </p:nvPr>
        </p:nvSpPr>
        <p:spPr/>
        <p:txBody>
          <a:bodyPr/>
          <a:lstStyle/>
          <a:p>
            <a:pPr marL="0" indent="0" algn="just">
              <a:buNone/>
            </a:pPr>
            <a:r>
              <a:rPr lang="cs-CZ" sz="1400" b="1" dirty="0"/>
              <a:t>Čl. 15 – Účel a způsob předávání údajů orgánům sociálně právní ochrany dětí</a:t>
            </a:r>
          </a:p>
          <a:p>
            <a:pPr marL="0" indent="0" algn="just">
              <a:buNone/>
            </a:pPr>
            <a:r>
              <a:rPr lang="cs-CZ" sz="1400" dirty="0"/>
              <a:t>1) Účelem předávání údajů orgánům sociálně právní ochrany dětí  je zajištění plnění povinnosti policie poskytovat údaje stanovené zákonem č. 359/1999 Sb., o sociálně právní ochraně dětí) pro účely sociálně právní ochrany dětí místně příslušnému OSPOD.</a:t>
            </a:r>
          </a:p>
          <a:p>
            <a:pPr marL="0" indent="0" algn="just">
              <a:buNone/>
            </a:pPr>
            <a:r>
              <a:rPr lang="cs-CZ" sz="1400" dirty="0"/>
              <a:t>2) Policie předává údaje na základě právních předpisů. Při zpracování osobních údajů se postupuje podle právních předpisů a interního aktu řízení (ZP PP č. 215/2008, kterým se stanoví některé bližší podmínky a postupy pro zpracování osobních údajů).</a:t>
            </a:r>
          </a:p>
          <a:p>
            <a:pPr marL="0" indent="0" algn="just">
              <a:buNone/>
            </a:pPr>
            <a:r>
              <a:rPr lang="cs-CZ" sz="1400" dirty="0"/>
              <a:t>3) </a:t>
            </a:r>
            <a:r>
              <a:rPr lang="cs-CZ" sz="1400" b="1" dirty="0"/>
              <a:t>Předávání údajů se provádí automatizovaně prostřednictvím informačního systému datových schránek. </a:t>
            </a:r>
            <a:r>
              <a:rPr lang="cs-CZ" sz="1400" dirty="0"/>
              <a:t>Po zapsání údajů do informačního systému ETŘ (PPP č. 66/2014) zpracovatel tyto údaje převede do formuláře určeného k poskytnutí údajů orgánům sociálně právní ochrany dětí v rozsahu údajů potřebných pro poskytnutí sociálně právní ochrany dětí a bezpečí jeho odeslání prostřednictvím datové schránky. </a:t>
            </a:r>
            <a:r>
              <a:rPr lang="cs-CZ" sz="1400" b="1" dirty="0"/>
              <a:t>Prostřednictví datové schránky lze orgánům sociálně právní ochrany dětí předávat také další potřebné materiály vztahující se k dané věci (např. obrazové a zvukové záznamy, vyplněné formuláře). </a:t>
            </a:r>
          </a:p>
          <a:p>
            <a:pPr marL="0" indent="0" algn="just">
              <a:buNone/>
            </a:pPr>
            <a:r>
              <a:rPr lang="cs-CZ" sz="1400" dirty="0"/>
              <a:t>4) Pokud formulář nelze zaslat prostřednictvím informačního systému datových schránek, policista zajisté jeho doručení příslušnému orgánu sociálně právní ochrany dětí jinou formou (např. poštovní službou nebo osobně).</a:t>
            </a:r>
          </a:p>
          <a:p>
            <a:pPr marL="0" indent="0" algn="just">
              <a:buNone/>
            </a:pPr>
            <a:endParaRPr lang="cs-CZ" sz="1400" dirty="0"/>
          </a:p>
          <a:p>
            <a:pPr marL="0" indent="0" algn="just">
              <a:buNone/>
            </a:pPr>
            <a:endParaRPr lang="cs-CZ" sz="1400" dirty="0"/>
          </a:p>
        </p:txBody>
      </p:sp>
      <p:sp>
        <p:nvSpPr>
          <p:cNvPr id="4" name="Zástupný symbol pro datum 3"/>
          <p:cNvSpPr>
            <a:spLocks noGrp="1"/>
          </p:cNvSpPr>
          <p:nvPr>
            <p:ph type="dt" sz="half" idx="10"/>
          </p:nvPr>
        </p:nvSpPr>
        <p:spPr/>
        <p:txBody>
          <a:bodyPr/>
          <a:lstStyle/>
          <a:p>
            <a:pPr>
              <a:defRPr/>
            </a:pPr>
            <a:fld id="{40A03102-6C46-40B4-A4DE-F8B7835393E9}" type="datetime1">
              <a:rPr lang="cs-CZ" altLang="cs-CZ" smtClean="0"/>
              <a:t>02.12.2025</a:t>
            </a:fld>
            <a:endParaRPr lang="cs-CZ" altLang="cs-CZ" dirty="0"/>
          </a:p>
        </p:txBody>
      </p:sp>
      <p:sp>
        <p:nvSpPr>
          <p:cNvPr id="5" name="Zástupný symbol pro zápatí 4"/>
          <p:cNvSpPr>
            <a:spLocks noGrp="1"/>
          </p:cNvSpPr>
          <p:nvPr>
            <p:ph type="ftr" sz="quarter" idx="11"/>
          </p:nvPr>
        </p:nvSpPr>
        <p:spPr>
          <a:xfrm>
            <a:off x="1691680" y="6121400"/>
            <a:ext cx="4679950" cy="187325"/>
          </a:xfrm>
        </p:spPr>
        <p:txBody>
          <a:bodyPr/>
          <a:lstStyle/>
          <a:p>
            <a:pPr>
              <a:defRPr/>
            </a:pPr>
            <a:r>
              <a:rPr lang="cs-CZ" altLang="cs-CZ" dirty="0"/>
              <a:t>Role OSPOD  v trestním řízení a spolupráce s PČR v případech domácího násilí</a:t>
            </a:r>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36</a:t>
            </a:fld>
            <a:endParaRPr lang="cs-CZ" altLang="cs-CZ" dirty="0"/>
          </a:p>
        </p:txBody>
      </p:sp>
    </p:spTree>
    <p:extLst>
      <p:ext uri="{BB962C8B-B14F-4D97-AF65-F5344CB8AC3E}">
        <p14:creationId xmlns:p14="http://schemas.microsoft.com/office/powerpoint/2010/main" val="708879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37BAD0-4B89-045C-E142-EFD166C712E1}"/>
              </a:ext>
            </a:extLst>
          </p:cNvPr>
          <p:cNvSpPr>
            <a:spLocks noGrp="1"/>
          </p:cNvSpPr>
          <p:nvPr>
            <p:ph type="title"/>
          </p:nvPr>
        </p:nvSpPr>
        <p:spPr>
          <a:xfrm>
            <a:off x="429429" y="332656"/>
            <a:ext cx="7543800" cy="1152128"/>
          </a:xfrm>
        </p:spPr>
        <p:txBody>
          <a:bodyPr anchor="ctr">
            <a:noAutofit/>
          </a:bodyPr>
          <a:lstStyle/>
          <a:p>
            <a:pPr algn="ctr"/>
            <a:br>
              <a:rPr lang="cs-CZ" sz="3200" b="1" dirty="0"/>
            </a:br>
            <a:r>
              <a:rPr lang="cs-CZ" sz="3200" b="1" dirty="0"/>
              <a:t>Pokyn policejního prezidenta č. 268/2020 o činnosti na úseku mládeže</a:t>
            </a:r>
            <a:br>
              <a:rPr lang="cs-CZ" sz="3200" b="1" dirty="0"/>
            </a:br>
            <a:endParaRPr lang="cs-CZ" sz="3200" b="1" dirty="0"/>
          </a:p>
        </p:txBody>
      </p:sp>
      <p:sp>
        <p:nvSpPr>
          <p:cNvPr id="3" name="Zástupný obsah 2">
            <a:extLst>
              <a:ext uri="{FF2B5EF4-FFF2-40B4-BE49-F238E27FC236}">
                <a16:creationId xmlns:a16="http://schemas.microsoft.com/office/drawing/2014/main" id="{9CC13B97-E059-67BB-7D04-58AA824D81AF}"/>
              </a:ext>
            </a:extLst>
          </p:cNvPr>
          <p:cNvSpPr>
            <a:spLocks noGrp="1"/>
          </p:cNvSpPr>
          <p:nvPr>
            <p:ph idx="1"/>
          </p:nvPr>
        </p:nvSpPr>
        <p:spPr>
          <a:xfrm>
            <a:off x="457200" y="1484784"/>
            <a:ext cx="8229600" cy="4536603"/>
          </a:xfrm>
        </p:spPr>
        <p:txBody>
          <a:bodyPr/>
          <a:lstStyle/>
          <a:p>
            <a:pPr marL="0" indent="0" algn="just">
              <a:lnSpc>
                <a:spcPct val="107000"/>
              </a:lnSpc>
              <a:spcAft>
                <a:spcPts val="800"/>
              </a:spcAft>
              <a:buNone/>
            </a:pPr>
            <a:r>
              <a:rPr lang="cs-CZ" sz="1400" b="1" dirty="0">
                <a:ea typeface="Calibri" panose="020F0502020204030204" pitchFamily="34" charset="0"/>
                <a:cs typeface="Times New Roman" panose="02020603050405020304" pitchFamily="18" charset="0"/>
              </a:rPr>
              <a:t>Čl. 17 – Obecný obsah a rozsah předávání údajů</a:t>
            </a:r>
          </a:p>
          <a:p>
            <a:pPr marL="0" indent="0" algn="just">
              <a:lnSpc>
                <a:spcPct val="107000"/>
              </a:lnSpc>
              <a:spcAft>
                <a:spcPts val="800"/>
              </a:spcAft>
              <a:buNone/>
            </a:pPr>
            <a:r>
              <a:rPr lang="cs-CZ" sz="1400" dirty="0">
                <a:effectLst/>
                <a:ea typeface="Calibri" panose="020F0502020204030204" pitchFamily="34" charset="0"/>
                <a:cs typeface="Times New Roman" panose="02020603050405020304" pitchFamily="18" charset="0"/>
              </a:rPr>
              <a:t>1) </a:t>
            </a:r>
            <a:r>
              <a:rPr lang="cs-CZ" sz="1400" b="1" dirty="0">
                <a:effectLst/>
                <a:ea typeface="Calibri" panose="020F0502020204030204" pitchFamily="34" charset="0"/>
                <a:cs typeface="Times New Roman" panose="02020603050405020304" pitchFamily="18" charset="0"/>
              </a:rPr>
              <a:t>Orgánům sociálně právní ochrany dětí mohou být předávány pouze údaje potřebné pro účely sociálně právní ochrany dětí. Aktualizace předaných osobních údajů není prováděna.</a:t>
            </a:r>
          </a:p>
          <a:p>
            <a:pPr marL="0" indent="0" algn="just">
              <a:lnSpc>
                <a:spcPct val="107000"/>
              </a:lnSpc>
              <a:spcAft>
                <a:spcPts val="800"/>
              </a:spcAft>
              <a:buNone/>
            </a:pPr>
            <a:r>
              <a:rPr lang="cs-CZ" sz="1400" dirty="0">
                <a:effectLst/>
                <a:ea typeface="Calibri" panose="020F0502020204030204" pitchFamily="34" charset="0"/>
                <a:cs typeface="Times New Roman" panose="02020603050405020304" pitchFamily="18" charset="0"/>
              </a:rPr>
              <a:t>2) Předávány jsou osobní údaje o dětech, které splňují podmínky sociálně právní ochrany dětí, a o jednání, jehož byly účastníky. V rozsahu potřebném pro výkon sociálně právní ochrany dětí mohou být předány údaje i o dalších osobách, pokud je to nezbytné pro účely sociálně právní ochrany dětí.</a:t>
            </a:r>
          </a:p>
          <a:p>
            <a:pPr marL="0" indent="0" algn="just">
              <a:lnSpc>
                <a:spcPct val="107000"/>
              </a:lnSpc>
              <a:spcAft>
                <a:spcPts val="800"/>
              </a:spcAft>
              <a:buNone/>
            </a:pPr>
            <a:r>
              <a:rPr lang="cs-CZ" sz="1400" dirty="0">
                <a:ea typeface="Calibri" panose="020F0502020204030204" pitchFamily="34" charset="0"/>
                <a:cs typeface="Times New Roman" panose="02020603050405020304" pitchFamily="18" charset="0"/>
              </a:rPr>
              <a:t>3) </a:t>
            </a:r>
            <a:r>
              <a:rPr lang="cs-CZ" sz="1400" b="1" dirty="0">
                <a:ea typeface="Calibri" panose="020F0502020204030204" pitchFamily="34" charset="0"/>
                <a:cs typeface="Times New Roman" panose="02020603050405020304" pitchFamily="18" charset="0"/>
              </a:rPr>
              <a:t>O dítěti jsou předávány údaje o</a:t>
            </a:r>
          </a:p>
          <a:p>
            <a:pPr marL="0" indent="0" algn="just">
              <a:lnSpc>
                <a:spcPct val="107000"/>
              </a:lnSpc>
              <a:spcAft>
                <a:spcPts val="800"/>
              </a:spcAft>
              <a:buNone/>
            </a:pPr>
            <a:r>
              <a:rPr lang="cs-CZ" sz="1400" dirty="0">
                <a:ea typeface="Calibri" panose="020F0502020204030204" pitchFamily="34" charset="0"/>
                <a:cs typeface="Times New Roman" panose="02020603050405020304" pitchFamily="18" charset="0"/>
              </a:rPr>
              <a:t>a) jménu a příjmení</a:t>
            </a:r>
          </a:p>
          <a:p>
            <a:pPr marL="0" indent="0" algn="just">
              <a:lnSpc>
                <a:spcPct val="107000"/>
              </a:lnSpc>
              <a:spcAft>
                <a:spcPts val="800"/>
              </a:spcAft>
              <a:buNone/>
            </a:pPr>
            <a:r>
              <a:rPr lang="cs-CZ" sz="1400" dirty="0">
                <a:ea typeface="Calibri" panose="020F0502020204030204" pitchFamily="34" charset="0"/>
                <a:cs typeface="Times New Roman" panose="02020603050405020304" pitchFamily="18" charset="0"/>
              </a:rPr>
              <a:t>b) datu narození</a:t>
            </a:r>
          </a:p>
          <a:p>
            <a:pPr marL="0" indent="0" algn="just">
              <a:lnSpc>
                <a:spcPct val="107000"/>
              </a:lnSpc>
              <a:spcAft>
                <a:spcPts val="800"/>
              </a:spcAft>
              <a:buNone/>
            </a:pPr>
            <a:r>
              <a:rPr lang="cs-CZ" sz="1400" dirty="0">
                <a:ea typeface="Calibri" panose="020F0502020204030204" pitchFamily="34" charset="0"/>
                <a:cs typeface="Times New Roman" panose="02020603050405020304" pitchFamily="18" charset="0"/>
              </a:rPr>
              <a:t>c) rodném číslu</a:t>
            </a:r>
          </a:p>
          <a:p>
            <a:pPr marL="0" indent="0" algn="just">
              <a:lnSpc>
                <a:spcPct val="107000"/>
              </a:lnSpc>
              <a:spcAft>
                <a:spcPts val="800"/>
              </a:spcAft>
              <a:buNone/>
            </a:pPr>
            <a:endParaRPr lang="cs-CZ" sz="1400" b="1" dirty="0">
              <a:effectLst/>
              <a:ea typeface="Calibri" panose="020F0502020204030204" pitchFamily="34" charset="0"/>
              <a:cs typeface="Times New Roman" panose="02020603050405020304" pitchFamily="18" charset="0"/>
            </a:endParaRPr>
          </a:p>
          <a:p>
            <a:endParaRPr lang="cs-CZ" dirty="0">
              <a:latin typeface="+mj-lt"/>
            </a:endParaRPr>
          </a:p>
        </p:txBody>
      </p:sp>
      <p:sp>
        <p:nvSpPr>
          <p:cNvPr id="4" name="Zástupný symbol pro datum 3">
            <a:extLst>
              <a:ext uri="{FF2B5EF4-FFF2-40B4-BE49-F238E27FC236}">
                <a16:creationId xmlns:a16="http://schemas.microsoft.com/office/drawing/2014/main" id="{176A2963-59B4-C21D-E8C1-2554782B922E}"/>
              </a:ext>
            </a:extLst>
          </p:cNvPr>
          <p:cNvSpPr>
            <a:spLocks noGrp="1"/>
          </p:cNvSpPr>
          <p:nvPr>
            <p:ph type="dt" sz="half" idx="10"/>
          </p:nvPr>
        </p:nvSpPr>
        <p:spPr/>
        <p:txBody>
          <a:bodyPr/>
          <a:lstStyle/>
          <a:p>
            <a:pPr>
              <a:defRPr/>
            </a:pPr>
            <a:fld id="{32CE6211-005C-4F18-BBA1-B7ED3FC0846D}" type="datetime1">
              <a:rPr lang="cs-CZ" smtClean="0"/>
              <a:t>02.12.2025</a:t>
            </a:fld>
            <a:endParaRPr lang="cs-CZ"/>
          </a:p>
        </p:txBody>
      </p:sp>
      <p:sp>
        <p:nvSpPr>
          <p:cNvPr id="5" name="Zástupný symbol pro zápatí 4">
            <a:extLst>
              <a:ext uri="{FF2B5EF4-FFF2-40B4-BE49-F238E27FC236}">
                <a16:creationId xmlns:a16="http://schemas.microsoft.com/office/drawing/2014/main" id="{32D99616-B7DF-25A0-2225-F04D575255CD}"/>
              </a:ext>
            </a:extLst>
          </p:cNvPr>
          <p:cNvSpPr>
            <a:spLocks noGrp="1"/>
          </p:cNvSpPr>
          <p:nvPr>
            <p:ph type="ftr" sz="quarter" idx="11"/>
          </p:nvPr>
        </p:nvSpPr>
        <p:spPr>
          <a:xfrm>
            <a:off x="1725613" y="6143625"/>
            <a:ext cx="4679950" cy="187325"/>
          </a:xfrm>
        </p:spPr>
        <p:txBody>
          <a:bodyPr/>
          <a:lstStyle/>
          <a:p>
            <a:pPr>
              <a:defRPr/>
            </a:pPr>
            <a:r>
              <a:rPr lang="cs-CZ" dirty="0"/>
              <a:t>Role OSPOD  v trestním řízení a spolupráce s PČR v případech domácího násilí</a:t>
            </a:r>
          </a:p>
        </p:txBody>
      </p:sp>
      <p:sp>
        <p:nvSpPr>
          <p:cNvPr id="6" name="Zástupný symbol pro číslo snímku 5">
            <a:extLst>
              <a:ext uri="{FF2B5EF4-FFF2-40B4-BE49-F238E27FC236}">
                <a16:creationId xmlns:a16="http://schemas.microsoft.com/office/drawing/2014/main" id="{094B0A75-CC25-15E6-BDC0-C7507D500691}"/>
              </a:ext>
            </a:extLst>
          </p:cNvPr>
          <p:cNvSpPr>
            <a:spLocks noGrp="1"/>
          </p:cNvSpPr>
          <p:nvPr>
            <p:ph type="sldNum" sz="quarter" idx="12"/>
          </p:nvPr>
        </p:nvSpPr>
        <p:spPr/>
        <p:txBody>
          <a:bodyPr/>
          <a:lstStyle/>
          <a:p>
            <a:fld id="{123CA2D9-801D-4DE8-AE50-1BF80221893F}" type="slidenum">
              <a:rPr lang="cs-CZ" altLang="cs-CZ" smtClean="0"/>
              <a:pPr/>
              <a:t>37</a:t>
            </a:fld>
            <a:endParaRPr lang="cs-CZ" altLang="cs-CZ"/>
          </a:p>
        </p:txBody>
      </p:sp>
    </p:spTree>
    <p:extLst>
      <p:ext uri="{BB962C8B-B14F-4D97-AF65-F5344CB8AC3E}">
        <p14:creationId xmlns:p14="http://schemas.microsoft.com/office/powerpoint/2010/main" val="3291233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07B31E-3D6C-3424-61BA-D2341E6FC2FC}"/>
              </a:ext>
            </a:extLst>
          </p:cNvPr>
          <p:cNvSpPr>
            <a:spLocks noGrp="1"/>
          </p:cNvSpPr>
          <p:nvPr>
            <p:ph type="title"/>
          </p:nvPr>
        </p:nvSpPr>
        <p:spPr/>
        <p:txBody>
          <a:bodyPr anchor="ctr">
            <a:normAutofit/>
          </a:bodyPr>
          <a:lstStyle/>
          <a:p>
            <a:pPr algn="ctr"/>
            <a:r>
              <a:rPr lang="cs-CZ" sz="3200" b="1" dirty="0"/>
              <a:t>Pokyn policejního prezidenta č. 268/2020 o činnosti na úseku mládeže</a:t>
            </a:r>
          </a:p>
        </p:txBody>
      </p:sp>
      <p:sp>
        <p:nvSpPr>
          <p:cNvPr id="3" name="Zástupný obsah 2">
            <a:extLst>
              <a:ext uri="{FF2B5EF4-FFF2-40B4-BE49-F238E27FC236}">
                <a16:creationId xmlns:a16="http://schemas.microsoft.com/office/drawing/2014/main" id="{7D031FF6-74FC-33A2-8D7B-2BB6A48FA388}"/>
              </a:ext>
            </a:extLst>
          </p:cNvPr>
          <p:cNvSpPr>
            <a:spLocks noGrp="1"/>
          </p:cNvSpPr>
          <p:nvPr>
            <p:ph idx="1"/>
          </p:nvPr>
        </p:nvSpPr>
        <p:spPr/>
        <p:txBody>
          <a:bodyPr>
            <a:normAutofit fontScale="92500" lnSpcReduction="10000"/>
          </a:bodyPr>
          <a:lstStyle/>
          <a:p>
            <a:pPr marL="0" indent="0" algn="just">
              <a:lnSpc>
                <a:spcPct val="107000"/>
              </a:lnSpc>
              <a:spcAft>
                <a:spcPts val="800"/>
              </a:spcAft>
              <a:buNone/>
            </a:pPr>
            <a:r>
              <a:rPr lang="cs-CZ" sz="1400" dirty="0">
                <a:latin typeface="+mj-lt"/>
                <a:ea typeface="Calibri" panose="020F0502020204030204" pitchFamily="34" charset="0"/>
                <a:cs typeface="Times New Roman" panose="02020603050405020304" pitchFamily="18" charset="0"/>
              </a:rPr>
              <a:t>d) adrese trvalého, případně faktického pobytu, nebo místě pobytu u cizinců s pobytem povoleným na území ČR (</a:t>
            </a:r>
            <a:r>
              <a:rPr lang="cs-CZ" sz="1400" dirty="0" err="1">
                <a:latin typeface="+mj-lt"/>
                <a:ea typeface="Calibri" panose="020F0502020204030204" pitchFamily="34" charset="0"/>
                <a:cs typeface="Times New Roman" panose="02020603050405020304" pitchFamily="18" charset="0"/>
              </a:rPr>
              <a:t>z.č</a:t>
            </a:r>
            <a:r>
              <a:rPr lang="cs-CZ" sz="1400" dirty="0">
                <a:latin typeface="+mj-lt"/>
                <a:ea typeface="Calibri" panose="020F0502020204030204" pitchFamily="34" charset="0"/>
                <a:cs typeface="Times New Roman" panose="02020603050405020304" pitchFamily="18" charset="0"/>
              </a:rPr>
              <a:t>. 326/1999 Sb. O pobytu cizinců na území České republiky)</a:t>
            </a:r>
          </a:p>
          <a:p>
            <a:pPr marL="0" indent="0" algn="just">
              <a:lnSpc>
                <a:spcPct val="107000"/>
              </a:lnSpc>
              <a:spcAft>
                <a:spcPts val="800"/>
              </a:spcAft>
              <a:buNone/>
            </a:pPr>
            <a:r>
              <a:rPr lang="cs-CZ" sz="1400" dirty="0">
                <a:latin typeface="+mj-lt"/>
                <a:ea typeface="Calibri" panose="020F0502020204030204" pitchFamily="34" charset="0"/>
                <a:cs typeface="Times New Roman" panose="02020603050405020304" pitchFamily="18" charset="0"/>
              </a:rPr>
              <a:t>e) státní příslušnosti</a:t>
            </a:r>
          </a:p>
          <a:p>
            <a:pPr marL="0" indent="0" algn="just">
              <a:lnSpc>
                <a:spcPct val="107000"/>
              </a:lnSpc>
              <a:spcAft>
                <a:spcPts val="800"/>
              </a:spcAft>
              <a:buNone/>
            </a:pPr>
            <a:r>
              <a:rPr lang="cs-CZ" sz="1400" dirty="0">
                <a:latin typeface="+mj-lt"/>
                <a:ea typeface="Calibri" panose="020F0502020204030204" pitchFamily="34" charset="0"/>
                <a:cs typeface="Times New Roman" panose="02020603050405020304" pitchFamily="18" charset="0"/>
              </a:rPr>
              <a:t>f) postavení dítěte v rámci jednání</a:t>
            </a:r>
          </a:p>
          <a:p>
            <a:pPr marL="0" indent="0" algn="just">
              <a:lnSpc>
                <a:spcPct val="107000"/>
              </a:lnSpc>
              <a:spcAft>
                <a:spcPts val="800"/>
              </a:spcAft>
              <a:buNone/>
            </a:pPr>
            <a:r>
              <a:rPr lang="cs-CZ" sz="1400" b="1" dirty="0">
                <a:effectLst/>
                <a:latin typeface="+mj-lt"/>
                <a:ea typeface="Calibri" panose="020F0502020204030204" pitchFamily="34" charset="0"/>
                <a:cs typeface="Times New Roman" panose="02020603050405020304" pitchFamily="18" charset="0"/>
              </a:rPr>
              <a:t>4) O státní příslušnosti dítěte jsou předávány údaje o tom, zda se jedná o </a:t>
            </a:r>
          </a:p>
          <a:p>
            <a:pPr marL="0" indent="0" algn="just">
              <a:lnSpc>
                <a:spcPct val="107000"/>
              </a:lnSpc>
              <a:spcAft>
                <a:spcPts val="800"/>
              </a:spcAft>
              <a:buNone/>
            </a:pPr>
            <a:r>
              <a:rPr lang="cs-CZ" sz="1400" dirty="0">
                <a:effectLst/>
                <a:latin typeface="+mj-lt"/>
                <a:ea typeface="Calibri" panose="020F0502020204030204" pitchFamily="34" charset="0"/>
                <a:cs typeface="Times New Roman" panose="02020603050405020304" pitchFamily="18" charset="0"/>
              </a:rPr>
              <a:t>a) státního příslušníka Čes</a:t>
            </a:r>
            <a:r>
              <a:rPr lang="cs-CZ" sz="1400" dirty="0">
                <a:latin typeface="+mj-lt"/>
                <a:ea typeface="Calibri" panose="020F0502020204030204" pitchFamily="34" charset="0"/>
                <a:cs typeface="Times New Roman" panose="02020603050405020304" pitchFamily="18" charset="0"/>
              </a:rPr>
              <a:t>ké republiky</a:t>
            </a:r>
            <a:r>
              <a:rPr lang="cs-CZ" sz="1400" dirty="0">
                <a:effectLst/>
                <a:latin typeface="+mj-lt"/>
                <a:ea typeface="Calibri" panose="020F0502020204030204" pitchFamily="34" charset="0"/>
                <a:cs typeface="Times New Roman" panose="02020603050405020304" pitchFamily="18" charset="0"/>
              </a:rPr>
              <a:t>, jejíž státní příslušnost není ověřena. </a:t>
            </a:r>
          </a:p>
          <a:p>
            <a:pPr marL="0" indent="0" algn="just">
              <a:lnSpc>
                <a:spcPct val="107000"/>
              </a:lnSpc>
              <a:spcAft>
                <a:spcPts val="800"/>
              </a:spcAft>
              <a:buNone/>
            </a:pPr>
            <a:r>
              <a:rPr lang="cs-CZ" sz="1400" b="1" dirty="0">
                <a:effectLst/>
                <a:latin typeface="+mj-lt"/>
                <a:ea typeface="Calibri" panose="020F0502020204030204" pitchFamily="34" charset="0"/>
                <a:cs typeface="Times New Roman" panose="02020603050405020304" pitchFamily="18" charset="0"/>
              </a:rPr>
              <a:t>5) O postavení dítěte v rámci České republiky</a:t>
            </a:r>
          </a:p>
          <a:p>
            <a:pPr marL="0" indent="0" algn="just">
              <a:lnSpc>
                <a:spcPct val="107000"/>
              </a:lnSpc>
              <a:spcAft>
                <a:spcPts val="800"/>
              </a:spcAft>
              <a:buNone/>
            </a:pPr>
            <a:r>
              <a:rPr lang="cs-CZ" sz="1400" dirty="0">
                <a:effectLst/>
                <a:latin typeface="+mj-lt"/>
                <a:ea typeface="Calibri" panose="020F0502020204030204" pitchFamily="34" charset="0"/>
                <a:cs typeface="Times New Roman" panose="02020603050405020304" pitchFamily="18" charset="0"/>
              </a:rPr>
              <a:t>b) cizího státního příslušníka</a:t>
            </a:r>
          </a:p>
          <a:p>
            <a:pPr marL="0" indent="0" algn="just">
              <a:lnSpc>
                <a:spcPct val="107000"/>
              </a:lnSpc>
              <a:spcAft>
                <a:spcPts val="800"/>
              </a:spcAft>
              <a:buNone/>
            </a:pPr>
            <a:r>
              <a:rPr lang="cs-CZ" sz="1400" dirty="0">
                <a:effectLst/>
                <a:latin typeface="+mj-lt"/>
                <a:ea typeface="Calibri" panose="020F0502020204030204" pitchFamily="34" charset="0"/>
                <a:cs typeface="Times New Roman" panose="02020603050405020304" pitchFamily="18" charset="0"/>
              </a:rPr>
              <a:t>c) osobu bez státní příslušnosti</a:t>
            </a:r>
          </a:p>
          <a:p>
            <a:pPr marL="0" indent="0" algn="just">
              <a:lnSpc>
                <a:spcPct val="107000"/>
              </a:lnSpc>
              <a:spcAft>
                <a:spcPts val="800"/>
              </a:spcAft>
              <a:buNone/>
            </a:pPr>
            <a:r>
              <a:rPr lang="cs-CZ" sz="1400" dirty="0">
                <a:effectLst/>
                <a:latin typeface="+mj-lt"/>
                <a:ea typeface="Calibri" panose="020F0502020204030204" pitchFamily="34" charset="0"/>
                <a:cs typeface="Times New Roman" panose="02020603050405020304" pitchFamily="18" charset="0"/>
              </a:rPr>
              <a:t>d) osob</a:t>
            </a:r>
          </a:p>
          <a:p>
            <a:pPr marL="0" indent="0" algn="just">
              <a:lnSpc>
                <a:spcPct val="107000"/>
              </a:lnSpc>
              <a:spcAft>
                <a:spcPts val="800"/>
              </a:spcAft>
              <a:buNone/>
            </a:pPr>
            <a:r>
              <a:rPr lang="cs-CZ" sz="1400" b="1" dirty="0">
                <a:effectLst/>
                <a:latin typeface="+mj-lt"/>
                <a:ea typeface="Calibri" panose="020F0502020204030204" pitchFamily="34" charset="0"/>
                <a:cs typeface="Times New Roman" panose="02020603050405020304" pitchFamily="18" charset="0"/>
              </a:rPr>
              <a:t>O jednání jsou předávány údaje obsahující stručný popis jednání a jeho právní kvalifikace, případně další související údaje potřebné pro poskytnutí sociálně právní ochrany dětí</a:t>
            </a:r>
            <a:r>
              <a:rPr lang="cs-CZ" sz="1400" dirty="0">
                <a:effectLst/>
                <a:latin typeface="+mj-lt"/>
                <a:ea typeface="Calibri" panose="020F0502020204030204" pitchFamily="34" charset="0"/>
                <a:cs typeface="Times New Roman" panose="02020603050405020304" pitchFamily="18" charset="0"/>
              </a:rPr>
              <a:t>. </a:t>
            </a:r>
            <a:endParaRPr lang="cs-CZ" sz="1400" dirty="0">
              <a:latin typeface="+mj-lt"/>
            </a:endParaRPr>
          </a:p>
        </p:txBody>
      </p:sp>
      <p:sp>
        <p:nvSpPr>
          <p:cNvPr id="4" name="Zástupný symbol pro datum 3">
            <a:extLst>
              <a:ext uri="{FF2B5EF4-FFF2-40B4-BE49-F238E27FC236}">
                <a16:creationId xmlns:a16="http://schemas.microsoft.com/office/drawing/2014/main" id="{1CC23CBD-4028-B939-4273-A47ACDBE370C}"/>
              </a:ext>
            </a:extLst>
          </p:cNvPr>
          <p:cNvSpPr>
            <a:spLocks noGrp="1"/>
          </p:cNvSpPr>
          <p:nvPr>
            <p:ph type="dt" sz="half" idx="10"/>
          </p:nvPr>
        </p:nvSpPr>
        <p:spPr/>
        <p:txBody>
          <a:bodyPr/>
          <a:lstStyle/>
          <a:p>
            <a:pPr>
              <a:defRPr/>
            </a:pPr>
            <a:fld id="{D66F40C5-4191-47C3-ADC5-F4FAF87E641A}" type="datetime1">
              <a:rPr lang="cs-CZ" smtClean="0"/>
              <a:t>02.12.2025</a:t>
            </a:fld>
            <a:endParaRPr lang="cs-CZ"/>
          </a:p>
        </p:txBody>
      </p:sp>
      <p:sp>
        <p:nvSpPr>
          <p:cNvPr id="5" name="Zástupný symbol pro zápatí 4">
            <a:extLst>
              <a:ext uri="{FF2B5EF4-FFF2-40B4-BE49-F238E27FC236}">
                <a16:creationId xmlns:a16="http://schemas.microsoft.com/office/drawing/2014/main" id="{5A9A5E86-8494-C5FC-9D6D-21CB1BC82D4A}"/>
              </a:ext>
            </a:extLst>
          </p:cNvPr>
          <p:cNvSpPr>
            <a:spLocks noGrp="1"/>
          </p:cNvSpPr>
          <p:nvPr>
            <p:ph type="ftr" sz="quarter" idx="11"/>
          </p:nvPr>
        </p:nvSpPr>
        <p:spPr>
          <a:xfrm>
            <a:off x="1763688" y="6120390"/>
            <a:ext cx="4679950" cy="187325"/>
          </a:xfrm>
        </p:spPr>
        <p:txBody>
          <a:bodyPr/>
          <a:lstStyle/>
          <a:p>
            <a:pPr>
              <a:defRPr/>
            </a:pPr>
            <a:r>
              <a:rPr lang="cs-CZ"/>
              <a:t>Role OSPOD  v trestním řízení a spolupráce s PČR v případech domácího násilí</a:t>
            </a:r>
            <a:endParaRPr lang="cs-CZ" dirty="0"/>
          </a:p>
        </p:txBody>
      </p:sp>
      <p:sp>
        <p:nvSpPr>
          <p:cNvPr id="6" name="Zástupný symbol pro číslo snímku 5">
            <a:extLst>
              <a:ext uri="{FF2B5EF4-FFF2-40B4-BE49-F238E27FC236}">
                <a16:creationId xmlns:a16="http://schemas.microsoft.com/office/drawing/2014/main" id="{048F3DCE-5466-A63C-D271-05982D0E3899}"/>
              </a:ext>
            </a:extLst>
          </p:cNvPr>
          <p:cNvSpPr>
            <a:spLocks noGrp="1"/>
          </p:cNvSpPr>
          <p:nvPr>
            <p:ph type="sldNum" sz="quarter" idx="12"/>
          </p:nvPr>
        </p:nvSpPr>
        <p:spPr/>
        <p:txBody>
          <a:bodyPr/>
          <a:lstStyle/>
          <a:p>
            <a:fld id="{123CA2D9-801D-4DE8-AE50-1BF80221893F}" type="slidenum">
              <a:rPr lang="cs-CZ" altLang="cs-CZ" smtClean="0"/>
              <a:pPr/>
              <a:t>38</a:t>
            </a:fld>
            <a:endParaRPr lang="cs-CZ" altLang="cs-CZ"/>
          </a:p>
        </p:txBody>
      </p:sp>
    </p:spTree>
    <p:extLst>
      <p:ext uri="{BB962C8B-B14F-4D97-AF65-F5344CB8AC3E}">
        <p14:creationId xmlns:p14="http://schemas.microsoft.com/office/powerpoint/2010/main" val="3413152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439AEE-857D-E677-6E1E-D2A4BA1C3DEA}"/>
              </a:ext>
            </a:extLst>
          </p:cNvPr>
          <p:cNvSpPr>
            <a:spLocks noGrp="1"/>
          </p:cNvSpPr>
          <p:nvPr>
            <p:ph type="title"/>
          </p:nvPr>
        </p:nvSpPr>
        <p:spPr/>
        <p:txBody>
          <a:bodyPr anchor="ctr">
            <a:normAutofit/>
          </a:bodyPr>
          <a:lstStyle/>
          <a:p>
            <a:pPr algn="ctr"/>
            <a:r>
              <a:rPr lang="cs-CZ" sz="3200" b="1" dirty="0"/>
              <a:t>Pokyn policejního prezidenta č. 268/2020 o činnosti na úseku mládeže</a:t>
            </a:r>
          </a:p>
        </p:txBody>
      </p:sp>
      <p:sp>
        <p:nvSpPr>
          <p:cNvPr id="3" name="Zástupný obsah 2">
            <a:extLst>
              <a:ext uri="{FF2B5EF4-FFF2-40B4-BE49-F238E27FC236}">
                <a16:creationId xmlns:a16="http://schemas.microsoft.com/office/drawing/2014/main" id="{1DD5848C-BCE4-4099-E748-F5090B2B10A7}"/>
              </a:ext>
            </a:extLst>
          </p:cNvPr>
          <p:cNvSpPr>
            <a:spLocks noGrp="1"/>
          </p:cNvSpPr>
          <p:nvPr>
            <p:ph idx="1"/>
          </p:nvPr>
        </p:nvSpPr>
        <p:spPr/>
        <p:txBody>
          <a:bodyPr>
            <a:normAutofit/>
          </a:bodyPr>
          <a:lstStyle/>
          <a:p>
            <a:pPr marL="0" indent="0" algn="just">
              <a:lnSpc>
                <a:spcPct val="107000"/>
              </a:lnSpc>
              <a:spcAft>
                <a:spcPts val="800"/>
              </a:spcAft>
              <a:buNone/>
            </a:pPr>
            <a:r>
              <a:rPr lang="cs-CZ" sz="1400" b="1" dirty="0">
                <a:effectLst/>
                <a:ea typeface="Calibri" panose="020F0502020204030204" pitchFamily="34" charset="0"/>
                <a:cs typeface="Times New Roman" panose="02020603050405020304" pitchFamily="18" charset="0"/>
              </a:rPr>
              <a:t>5) V popisu jednání se s přihlédnutím charakteru jednání uvádí:</a:t>
            </a:r>
          </a:p>
          <a:p>
            <a:pPr marL="0" indent="0" algn="just">
              <a:lnSpc>
                <a:spcPct val="107000"/>
              </a:lnSpc>
              <a:spcAft>
                <a:spcPts val="800"/>
              </a:spcAft>
              <a:buNone/>
            </a:pPr>
            <a:r>
              <a:rPr lang="cs-CZ" sz="1400" dirty="0">
                <a:effectLst/>
                <a:ea typeface="Calibri" panose="020F0502020204030204" pitchFamily="34" charset="0"/>
                <a:cs typeface="Times New Roman" panose="02020603050405020304" pitchFamily="18" charset="0"/>
              </a:rPr>
              <a:t>a) místo, kde k jednání došlo</a:t>
            </a:r>
          </a:p>
          <a:p>
            <a:pPr marL="0" indent="0" algn="just">
              <a:lnSpc>
                <a:spcPct val="107000"/>
              </a:lnSpc>
              <a:spcAft>
                <a:spcPts val="800"/>
              </a:spcAft>
              <a:buNone/>
            </a:pPr>
            <a:r>
              <a:rPr lang="cs-CZ" sz="1400" dirty="0">
                <a:effectLst/>
                <a:ea typeface="Calibri" panose="020F0502020204030204" pitchFamily="34" charset="0"/>
                <a:cs typeface="Times New Roman" panose="02020603050405020304" pitchFamily="18" charset="0"/>
              </a:rPr>
              <a:t>b) datum a čas, kdy k jednání došlo</a:t>
            </a:r>
          </a:p>
          <a:p>
            <a:pPr marL="0" indent="0" algn="just">
              <a:lnSpc>
                <a:spcPct val="107000"/>
              </a:lnSpc>
              <a:spcAft>
                <a:spcPts val="800"/>
              </a:spcAft>
              <a:buNone/>
            </a:pPr>
            <a:r>
              <a:rPr lang="cs-CZ" sz="1400" dirty="0">
                <a:effectLst/>
                <a:ea typeface="Calibri" panose="020F0502020204030204" pitchFamily="34" charset="0"/>
                <a:cs typeface="Times New Roman" panose="02020603050405020304" pitchFamily="18" charset="0"/>
              </a:rPr>
              <a:t>c) stručný a výstižný opis jednání</a:t>
            </a:r>
          </a:p>
          <a:p>
            <a:pPr marL="0" indent="0" algn="just">
              <a:lnSpc>
                <a:spcPct val="107000"/>
              </a:lnSpc>
              <a:spcAft>
                <a:spcPts val="800"/>
              </a:spcAft>
              <a:buNone/>
            </a:pPr>
            <a:r>
              <a:rPr lang="cs-CZ" sz="1400" dirty="0">
                <a:effectLst/>
                <a:ea typeface="Calibri" panose="020F0502020204030204" pitchFamily="34" charset="0"/>
                <a:cs typeface="Times New Roman" panose="02020603050405020304" pitchFamily="18" charset="0"/>
              </a:rPr>
              <a:t>d) následky jednání</a:t>
            </a:r>
          </a:p>
          <a:p>
            <a:pPr marL="0" indent="0" algn="just">
              <a:lnSpc>
                <a:spcPct val="107000"/>
              </a:lnSpc>
              <a:spcAft>
                <a:spcPts val="800"/>
              </a:spcAft>
              <a:buNone/>
            </a:pPr>
            <a:r>
              <a:rPr lang="cs-CZ" sz="1400" dirty="0">
                <a:effectLst/>
                <a:ea typeface="Calibri" panose="020F0502020204030204" pitchFamily="34" charset="0"/>
                <a:cs typeface="Times New Roman" panose="02020603050405020304" pitchFamily="18" charset="0"/>
              </a:rPr>
              <a:t>e) údaje o věcně a místně příslušném organizačním článku policie, číslo jednací, pod kterým je jednání šetřeno</a:t>
            </a:r>
          </a:p>
          <a:p>
            <a:pPr marL="0" indent="0" algn="just">
              <a:lnSpc>
                <a:spcPct val="107000"/>
              </a:lnSpc>
              <a:spcAft>
                <a:spcPts val="800"/>
              </a:spcAft>
              <a:buNone/>
            </a:pPr>
            <a:r>
              <a:rPr lang="cs-CZ" sz="1400" dirty="0">
                <a:effectLst/>
                <a:ea typeface="Calibri" panose="020F0502020204030204" pitchFamily="34" charset="0"/>
                <a:cs typeface="Times New Roman" panose="02020603050405020304" pitchFamily="18" charset="0"/>
              </a:rPr>
              <a:t>f) informace, zda jde o podezření z trestného činu či přestupku případně jakého, a informace o datu a čase, kdy bylo jednání útvaru policie oznámeno nebo jim zjištěno. </a:t>
            </a:r>
          </a:p>
          <a:p>
            <a:pPr marL="0" indent="0">
              <a:buNone/>
            </a:pPr>
            <a:r>
              <a:rPr lang="cs-CZ" sz="1400" dirty="0"/>
              <a:t>6</a:t>
            </a:r>
            <a:r>
              <a:rPr lang="cs-CZ" sz="1400" b="1" dirty="0"/>
              <a:t>) Údaje potřebné pro účely sociálně právní ochrany dětí se nepředají, pokud by to ohrozilo plnění úkolu policie</a:t>
            </a:r>
            <a:r>
              <a:rPr lang="cs-CZ" sz="1400" dirty="0"/>
              <a:t>. </a:t>
            </a:r>
          </a:p>
          <a:p>
            <a:endParaRPr lang="cs-CZ" dirty="0"/>
          </a:p>
        </p:txBody>
      </p:sp>
      <p:sp>
        <p:nvSpPr>
          <p:cNvPr id="4" name="Zástupný symbol pro datum 3">
            <a:extLst>
              <a:ext uri="{FF2B5EF4-FFF2-40B4-BE49-F238E27FC236}">
                <a16:creationId xmlns:a16="http://schemas.microsoft.com/office/drawing/2014/main" id="{BA6B83EF-38D4-DB27-112F-B35D334272F0}"/>
              </a:ext>
            </a:extLst>
          </p:cNvPr>
          <p:cNvSpPr>
            <a:spLocks noGrp="1"/>
          </p:cNvSpPr>
          <p:nvPr>
            <p:ph type="dt" sz="half" idx="10"/>
          </p:nvPr>
        </p:nvSpPr>
        <p:spPr/>
        <p:txBody>
          <a:bodyPr/>
          <a:lstStyle/>
          <a:p>
            <a:pPr>
              <a:defRPr/>
            </a:pPr>
            <a:fld id="{955A0B27-3348-4A80-B452-2352E66ED690}" type="datetime1">
              <a:rPr lang="cs-CZ" smtClean="0"/>
              <a:t>02.12.2025</a:t>
            </a:fld>
            <a:endParaRPr lang="cs-CZ"/>
          </a:p>
        </p:txBody>
      </p:sp>
      <p:sp>
        <p:nvSpPr>
          <p:cNvPr id="5" name="Zástupný symbol pro zápatí 4">
            <a:extLst>
              <a:ext uri="{FF2B5EF4-FFF2-40B4-BE49-F238E27FC236}">
                <a16:creationId xmlns:a16="http://schemas.microsoft.com/office/drawing/2014/main" id="{1D225588-51C7-2F3C-525E-ADA2A158E89A}"/>
              </a:ext>
            </a:extLst>
          </p:cNvPr>
          <p:cNvSpPr>
            <a:spLocks noGrp="1"/>
          </p:cNvSpPr>
          <p:nvPr>
            <p:ph type="ftr" sz="quarter" idx="11"/>
          </p:nvPr>
        </p:nvSpPr>
        <p:spPr>
          <a:xfrm>
            <a:off x="1763688" y="6121400"/>
            <a:ext cx="4679950" cy="187325"/>
          </a:xfrm>
        </p:spPr>
        <p:txBody>
          <a:bodyPr/>
          <a:lstStyle/>
          <a:p>
            <a:pPr>
              <a:defRPr/>
            </a:pPr>
            <a:r>
              <a:rPr lang="cs-CZ"/>
              <a:t>Role OSPOD  v trestním řízení a spolupráce s PČR v případech domácího násilí</a:t>
            </a:r>
            <a:endParaRPr lang="cs-CZ" dirty="0"/>
          </a:p>
        </p:txBody>
      </p:sp>
      <p:sp>
        <p:nvSpPr>
          <p:cNvPr id="6" name="Zástupný symbol pro číslo snímku 5">
            <a:extLst>
              <a:ext uri="{FF2B5EF4-FFF2-40B4-BE49-F238E27FC236}">
                <a16:creationId xmlns:a16="http://schemas.microsoft.com/office/drawing/2014/main" id="{B969F003-A183-CA84-A599-01A972E33FFA}"/>
              </a:ext>
            </a:extLst>
          </p:cNvPr>
          <p:cNvSpPr>
            <a:spLocks noGrp="1"/>
          </p:cNvSpPr>
          <p:nvPr>
            <p:ph type="sldNum" sz="quarter" idx="12"/>
          </p:nvPr>
        </p:nvSpPr>
        <p:spPr/>
        <p:txBody>
          <a:bodyPr/>
          <a:lstStyle/>
          <a:p>
            <a:fld id="{123CA2D9-801D-4DE8-AE50-1BF80221893F}" type="slidenum">
              <a:rPr lang="cs-CZ" altLang="cs-CZ" smtClean="0"/>
              <a:pPr/>
              <a:t>39</a:t>
            </a:fld>
            <a:endParaRPr lang="cs-CZ" altLang="cs-CZ"/>
          </a:p>
        </p:txBody>
      </p:sp>
    </p:spTree>
    <p:extLst>
      <p:ext uri="{BB962C8B-B14F-4D97-AF65-F5344CB8AC3E}">
        <p14:creationId xmlns:p14="http://schemas.microsoft.com/office/powerpoint/2010/main" val="2408868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68B1C1A-82A0-46DB-8657-ADDD9C368237}" type="datetime1">
              <a:rPr lang="cs-CZ" altLang="cs-CZ" sz="1200" smtClean="0"/>
              <a:t>02.12.2025</a:t>
            </a:fld>
            <a:endParaRPr lang="cs-CZ" altLang="cs-CZ" sz="1200"/>
          </a:p>
        </p:txBody>
      </p:sp>
      <p:sp>
        <p:nvSpPr>
          <p:cNvPr id="10243" name="Zástupný symbol pro zápatí 4"/>
          <p:cNvSpPr>
            <a:spLocks noGrp="1"/>
          </p:cNvSpPr>
          <p:nvPr>
            <p:ph type="ftr" sz="quarter" idx="11"/>
          </p:nvPr>
        </p:nvSpPr>
        <p:spPr>
          <a:xfrm>
            <a:off x="1774825" y="6143625"/>
            <a:ext cx="4679950"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200" dirty="0"/>
              <a:t>Role OSPOD  v trestním řízení a spolupráce s PČR v případech domácího násilí</a:t>
            </a:r>
          </a:p>
        </p:txBody>
      </p:sp>
      <p:sp>
        <p:nvSpPr>
          <p:cNvPr id="8" name="Zástupný symbol pro obsah 7"/>
          <p:cNvSpPr>
            <a:spLocks noGrp="1"/>
          </p:cNvSpPr>
          <p:nvPr>
            <p:ph idx="4294967295"/>
          </p:nvPr>
        </p:nvSpPr>
        <p:spPr>
          <a:xfrm>
            <a:off x="365125" y="1268760"/>
            <a:ext cx="8229600" cy="3902075"/>
          </a:xfrm>
        </p:spPr>
        <p:txBody>
          <a:bodyPr/>
          <a:lstStyle/>
          <a:p>
            <a:pPr marL="0" indent="0" algn="ctr">
              <a:buNone/>
              <a:defRPr/>
            </a:pPr>
            <a:r>
              <a:rPr lang="cs-CZ" sz="1800" dirty="0">
                <a:solidFill>
                  <a:srgbClr val="000000"/>
                </a:solidFill>
              </a:rPr>
              <a:t>V českém právním řádu nebyl tento </a:t>
            </a:r>
            <a:r>
              <a:rPr lang="cs-CZ" sz="1800" b="1" dirty="0">
                <a:solidFill>
                  <a:srgbClr val="000000"/>
                </a:solidFill>
              </a:rPr>
              <a:t>pojem do 1.7.2025 výslovně definován</a:t>
            </a:r>
            <a:r>
              <a:rPr lang="cs-CZ" sz="1800" dirty="0">
                <a:solidFill>
                  <a:srgbClr val="000000"/>
                </a:solidFill>
              </a:rPr>
              <a:t> –  novelizace občanského zákoníku.</a:t>
            </a:r>
          </a:p>
          <a:p>
            <a:pPr marL="0" indent="0" algn="just">
              <a:buNone/>
              <a:defRPr/>
            </a:pPr>
            <a:r>
              <a:rPr lang="cs-CZ" sz="1800" dirty="0">
                <a:solidFill>
                  <a:srgbClr val="000000"/>
                </a:solidFill>
              </a:rPr>
              <a:t>      Původní používané definice:</a:t>
            </a:r>
            <a:endParaRPr lang="cs-CZ" sz="1800" i="1" dirty="0">
              <a:solidFill>
                <a:srgbClr val="000000"/>
              </a:solidFill>
            </a:endParaRPr>
          </a:p>
          <a:p>
            <a:pPr algn="just">
              <a:defRPr/>
            </a:pPr>
            <a:r>
              <a:rPr lang="cs-CZ" sz="1800" b="1" i="1" dirty="0">
                <a:solidFill>
                  <a:srgbClr val="000000"/>
                </a:solidFill>
              </a:rPr>
              <a:t>Jedná se o </a:t>
            </a:r>
            <a:r>
              <a:rPr lang="cs-CZ" sz="1800" b="1" i="1" dirty="0">
                <a:solidFill>
                  <a:srgbClr val="FF0000"/>
                </a:solidFill>
              </a:rPr>
              <a:t>opakované</a:t>
            </a:r>
            <a:r>
              <a:rPr lang="cs-CZ" sz="1800" b="1" i="1" dirty="0">
                <a:solidFill>
                  <a:srgbClr val="000000"/>
                </a:solidFill>
              </a:rPr>
              <a:t> násilné jednání nebo </a:t>
            </a:r>
            <a:r>
              <a:rPr lang="cs-CZ" sz="1800" b="1" i="1" dirty="0">
                <a:solidFill>
                  <a:srgbClr val="FF0000"/>
                </a:solidFill>
              </a:rPr>
              <a:t>opakované </a:t>
            </a:r>
            <a:r>
              <a:rPr lang="cs-CZ" sz="1800" b="1" i="1" dirty="0">
                <a:solidFill>
                  <a:srgbClr val="000000"/>
                </a:solidFill>
              </a:rPr>
              <a:t>vyhrožování násilným jednáním, v důsledku kterého dochází nebo hrozí, že dojde, k nebezpečnému útoku proti životu, zdraví, svobodě nebo lidské důstojnosti, mezi osobami, které jsou či byli spolu v intimním, rodinném či jiném obdobném vztahu a žijí ve společně obývaném bytě nebo domě.</a:t>
            </a:r>
          </a:p>
          <a:p>
            <a:pPr indent="-271463" algn="just">
              <a:lnSpc>
                <a:spcPct val="90000"/>
              </a:lnSpc>
              <a:spcBef>
                <a:spcPts val="750"/>
              </a:spcBef>
              <a:spcAft>
                <a:spcPts val="0"/>
              </a:spcAft>
              <a:buClr>
                <a:schemeClr val="dk1"/>
              </a:buClr>
              <a:buSzPts val="2100"/>
              <a:buFont typeface="Arial"/>
              <a:buChar char="•"/>
            </a:pPr>
            <a:r>
              <a:rPr lang="cs-CZ" sz="1800" dirty="0">
                <a:solidFill>
                  <a:srgbClr val="000000"/>
                </a:solidFill>
                <a:ea typeface="Arial"/>
                <a:cs typeface="Arial"/>
                <a:sym typeface="Arial"/>
              </a:rPr>
              <a:t>Definice dle Úmluvy Rady Evropy:  „veškeré akty fyzického, sexuálního, psychického či ekonomického násilí, k němuž dochází v rodině nebo v domácnosti anebo mezi bývalými partnery, bez ohledu na to, zda pachatel sdílí nebo sdílel společnou domácnost s obětí.“</a:t>
            </a:r>
          </a:p>
          <a:p>
            <a:pPr marL="0" indent="0">
              <a:lnSpc>
                <a:spcPct val="90000"/>
              </a:lnSpc>
              <a:spcBef>
                <a:spcPts val="750"/>
              </a:spcBef>
              <a:spcAft>
                <a:spcPts val="0"/>
              </a:spcAft>
              <a:buClr>
                <a:srgbClr val="000000"/>
              </a:buClr>
              <a:buSzPts val="1800"/>
              <a:buNone/>
            </a:pPr>
            <a:endParaRPr lang="cs-CZ" sz="1800" dirty="0">
              <a:solidFill>
                <a:srgbClr val="000000"/>
              </a:solidFill>
              <a:ea typeface="Arial"/>
              <a:cs typeface="Arial"/>
              <a:sym typeface="Arial"/>
            </a:endParaRPr>
          </a:p>
          <a:p>
            <a:pPr algn="just">
              <a:defRPr/>
            </a:pPr>
            <a:endParaRPr lang="cs-CZ" sz="1800" b="1" i="1" dirty="0">
              <a:solidFill>
                <a:srgbClr val="000000"/>
              </a:solidFill>
            </a:endParaRPr>
          </a:p>
          <a:p>
            <a:pPr marL="0" indent="0">
              <a:buFontTx/>
              <a:buNone/>
              <a:defRPr/>
            </a:pPr>
            <a:br>
              <a:rPr lang="cs-CZ" altLang="cs-CZ" sz="1800" dirty="0"/>
            </a:br>
            <a:endParaRPr lang="cs-CZ" sz="1800" dirty="0"/>
          </a:p>
        </p:txBody>
      </p:sp>
      <p:sp>
        <p:nvSpPr>
          <p:cNvPr id="10246" name="Nadpis 6"/>
          <p:cNvSpPr>
            <a:spLocks noGrp="1"/>
          </p:cNvSpPr>
          <p:nvPr>
            <p:ph type="title" idx="4294967295"/>
          </p:nvPr>
        </p:nvSpPr>
        <p:spPr>
          <a:xfrm>
            <a:off x="0" y="274638"/>
            <a:ext cx="8229600" cy="1143000"/>
          </a:xfrm>
        </p:spPr>
        <p:txBody>
          <a:bodyPr/>
          <a:lstStyle/>
          <a:p>
            <a:pPr algn="ctr"/>
            <a:r>
              <a:rPr lang="cs-CZ" altLang="cs-CZ" sz="3200" b="1" dirty="0">
                <a:solidFill>
                  <a:srgbClr val="000000"/>
                </a:solidFill>
              </a:rPr>
              <a:t>Vymezení pojmu „Domácí násilí“</a:t>
            </a:r>
            <a:endParaRPr lang="cs-CZ" altLang="cs-CZ" sz="3200" dirty="0"/>
          </a:p>
        </p:txBody>
      </p:sp>
      <p:sp>
        <p:nvSpPr>
          <p:cNvPr id="2" name="AutoShape 2" descr="https://euc-powerpoint.officeapps.live.com/pods/GetClipboardImage.ashx?Id=b2bd39a6-a9c9-4003-9a07-95f0a6d6d172&amp;DC=GEU6&amp;pkey=2ecf257b-148a-411e-a4ff-0d71b4484930&amp;wdwaccluster=GEU6"/>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číslo snímku 2"/>
          <p:cNvSpPr>
            <a:spLocks noGrp="1"/>
          </p:cNvSpPr>
          <p:nvPr>
            <p:ph type="sldNum" sz="quarter" idx="12"/>
          </p:nvPr>
        </p:nvSpPr>
        <p:spPr/>
        <p:txBody>
          <a:bodyPr/>
          <a:lstStyle/>
          <a:p>
            <a:pPr>
              <a:defRPr/>
            </a:pPr>
            <a:fld id="{DD9654C5-8604-4FBD-835E-473B452AF5C2}" type="slidenum">
              <a:rPr lang="cs-CZ" altLang="cs-CZ" smtClean="0"/>
              <a:pPr>
                <a:defRPr/>
              </a:pPr>
              <a:t>4</a:t>
            </a:fld>
            <a:endParaRPr lang="cs-CZ" altLang="cs-CZ" dirty="0"/>
          </a:p>
        </p:txBody>
      </p:sp>
    </p:spTree>
    <p:extLst>
      <p:ext uri="{BB962C8B-B14F-4D97-AF65-F5344CB8AC3E}">
        <p14:creationId xmlns:p14="http://schemas.microsoft.com/office/powerpoint/2010/main" val="3997762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D63ADB-B5FC-D43C-7037-97C9A47CB9D9}"/>
              </a:ext>
            </a:extLst>
          </p:cNvPr>
          <p:cNvSpPr>
            <a:spLocks noGrp="1"/>
          </p:cNvSpPr>
          <p:nvPr>
            <p:ph type="title"/>
          </p:nvPr>
        </p:nvSpPr>
        <p:spPr/>
        <p:txBody>
          <a:bodyPr>
            <a:normAutofit fontScale="90000"/>
          </a:bodyPr>
          <a:lstStyle/>
          <a:p>
            <a:pPr algn="ctr"/>
            <a:br>
              <a:rPr lang="cs-CZ" sz="2800" b="1" dirty="0">
                <a:effectLst/>
                <a:latin typeface="Times New Roman" panose="02020603050405020304" pitchFamily="18" charset="0"/>
                <a:ea typeface="Calibri" panose="020F0502020204030204" pitchFamily="34" charset="0"/>
                <a:cs typeface="Times New Roman" panose="02020603050405020304" pitchFamily="18" charset="0"/>
              </a:rPr>
            </a:br>
            <a:r>
              <a:rPr lang="cs-CZ" sz="2800" b="1" dirty="0">
                <a:effectLst/>
                <a:ea typeface="Calibri" panose="020F0502020204030204" pitchFamily="34" charset="0"/>
                <a:cs typeface="Times New Roman" panose="02020603050405020304" pitchFamily="18" charset="0"/>
              </a:rPr>
              <a:t>Pokyn Policejního prezidenta č. 95/2025 o postupu při řešení incidentů se znaky domácího násilí</a:t>
            </a:r>
            <a:br>
              <a:rPr lang="cs-CZ" sz="2800" b="1" dirty="0">
                <a:effectLst/>
                <a:ea typeface="Calibri" panose="020F0502020204030204" pitchFamily="34" charset="0"/>
                <a:cs typeface="Times New Roman" panose="02020603050405020304" pitchFamily="18" charset="0"/>
              </a:rPr>
            </a:br>
            <a:endParaRPr lang="cs-CZ" sz="2800" b="1" dirty="0"/>
          </a:p>
        </p:txBody>
      </p:sp>
      <p:sp>
        <p:nvSpPr>
          <p:cNvPr id="3" name="Zástupný obsah 2">
            <a:extLst>
              <a:ext uri="{FF2B5EF4-FFF2-40B4-BE49-F238E27FC236}">
                <a16:creationId xmlns:a16="http://schemas.microsoft.com/office/drawing/2014/main" id="{BB9550E0-3665-24C2-B3D5-BB1DBD9A5820}"/>
              </a:ext>
            </a:extLst>
          </p:cNvPr>
          <p:cNvSpPr>
            <a:spLocks noGrp="1"/>
          </p:cNvSpPr>
          <p:nvPr>
            <p:ph idx="1"/>
          </p:nvPr>
        </p:nvSpPr>
        <p:spPr>
          <a:xfrm>
            <a:off x="800099" y="1492250"/>
            <a:ext cx="7543801" cy="3816324"/>
          </a:xfrm>
        </p:spPr>
        <p:txBody>
          <a:bodyPr>
            <a:normAutofit/>
          </a:bodyPr>
          <a:lstStyle/>
          <a:p>
            <a:pPr marL="0" indent="0" algn="just">
              <a:lnSpc>
                <a:spcPct val="107000"/>
              </a:lnSpc>
              <a:spcAft>
                <a:spcPts val="800"/>
              </a:spcAft>
              <a:buNone/>
            </a:pPr>
            <a:r>
              <a:rPr lang="cs-CZ" sz="1500" b="1" dirty="0">
                <a:effectLst/>
                <a:ea typeface="Calibri" panose="020F0502020204030204" pitchFamily="34" charset="0"/>
                <a:cs typeface="Times New Roman" panose="02020603050405020304" pitchFamily="18" charset="0"/>
              </a:rPr>
              <a:t>Čl. 4 - Plnění informační povinnosti o provedení vykázání a nakládání s klíči od obydlí</a:t>
            </a:r>
          </a:p>
          <a:p>
            <a:pPr marL="0" indent="0" algn="just">
              <a:lnSpc>
                <a:spcPct val="107000"/>
              </a:lnSpc>
              <a:spcAft>
                <a:spcPts val="800"/>
              </a:spcAft>
              <a:buNone/>
            </a:pPr>
            <a:r>
              <a:rPr lang="cs-CZ" sz="1500" dirty="0">
                <a:effectLst/>
                <a:ea typeface="Calibri" panose="020F0502020204030204" pitchFamily="34" charset="0"/>
                <a:cs typeface="Times New Roman" panose="02020603050405020304" pitchFamily="18" charset="0"/>
              </a:rPr>
              <a:t>1) Policista ve lhůtě 24 hodin od vstupu do obydlí plní úkol stanovený zákonem o policii  - odeslání úředního záznamu o vykázání (</a:t>
            </a:r>
            <a:r>
              <a:rPr lang="cs-CZ" sz="1500" i="1" dirty="0">
                <a:effectLst/>
                <a:ea typeface="Calibri" panose="020F0502020204030204" pitchFamily="34" charset="0"/>
                <a:cs typeface="Times New Roman" panose="02020603050405020304" pitchFamily="18" charset="0"/>
              </a:rPr>
              <a:t>formulář systému ETŘ č. 350)</a:t>
            </a:r>
            <a:r>
              <a:rPr lang="cs-CZ" sz="1500" dirty="0">
                <a:effectLst/>
                <a:ea typeface="Calibri" panose="020F0502020204030204" pitchFamily="34" charset="0"/>
                <a:cs typeface="Times New Roman" panose="02020603050405020304" pitchFamily="18" charset="0"/>
              </a:rPr>
              <a:t> provádí v případě</a:t>
            </a:r>
          </a:p>
          <a:p>
            <a:pPr marL="0" indent="0" algn="just">
              <a:lnSpc>
                <a:spcPct val="107000"/>
              </a:lnSpc>
              <a:spcAft>
                <a:spcPts val="800"/>
              </a:spcAft>
              <a:buNone/>
            </a:pPr>
            <a:r>
              <a:rPr lang="cs-CZ" sz="1500" dirty="0">
                <a:effectLst/>
                <a:ea typeface="Calibri" panose="020F0502020204030204" pitchFamily="34" charset="0"/>
                <a:cs typeface="Times New Roman" panose="02020603050405020304" pitchFamily="18" charset="0"/>
              </a:rPr>
              <a:t>a) místně příslušného intervenčního centra prostřednictvím určeného informačního systému</a:t>
            </a:r>
          </a:p>
          <a:p>
            <a:pPr marL="0" indent="0" algn="just">
              <a:lnSpc>
                <a:spcPct val="107000"/>
              </a:lnSpc>
              <a:spcAft>
                <a:spcPts val="800"/>
              </a:spcAft>
              <a:buNone/>
            </a:pPr>
            <a:r>
              <a:rPr lang="cs-CZ" sz="1500" dirty="0">
                <a:effectLst/>
                <a:ea typeface="Calibri" panose="020F0502020204030204" pitchFamily="34" charset="0"/>
              </a:rPr>
              <a:t>b) místně příslušného okresního soudu </a:t>
            </a:r>
            <a:r>
              <a:rPr lang="cs-CZ" sz="1500" b="1" dirty="0">
                <a:effectLst/>
                <a:ea typeface="Calibri" panose="020F0502020204030204" pitchFamily="34" charset="0"/>
              </a:rPr>
              <a:t>a místně příslušného orgánu sociálně právní ochrany dětí</a:t>
            </a:r>
            <a:r>
              <a:rPr lang="cs-CZ" sz="1500" dirty="0">
                <a:effectLst/>
                <a:ea typeface="Calibri" panose="020F0502020204030204" pitchFamily="34" charset="0"/>
              </a:rPr>
              <a:t> </a:t>
            </a:r>
            <a:r>
              <a:rPr lang="cs-CZ" sz="1500" dirty="0">
                <a:ea typeface="Calibri" panose="020F0502020204030204" pitchFamily="34" charset="0"/>
                <a:cs typeface="Times New Roman" panose="02020603050405020304" pitchFamily="18" charset="0"/>
              </a:rPr>
              <a:t>prostřednictvím datové schránky. K odeslání dokumentu lze v odůvodněném případě využít jiný způsob dohodnutý mezi organizačním článkem policie a adresátem (intervenčním centrem, okresním soudem nebo orgánem sociálně-právní ochrany dětí).</a:t>
            </a:r>
          </a:p>
          <a:p>
            <a:endParaRPr lang="cs-CZ" dirty="0">
              <a:latin typeface="+mj-lt"/>
            </a:endParaRPr>
          </a:p>
        </p:txBody>
      </p:sp>
      <p:sp>
        <p:nvSpPr>
          <p:cNvPr id="4" name="Zástupný symbol pro datum 3">
            <a:extLst>
              <a:ext uri="{FF2B5EF4-FFF2-40B4-BE49-F238E27FC236}">
                <a16:creationId xmlns:a16="http://schemas.microsoft.com/office/drawing/2014/main" id="{496C9B18-92F1-2D50-ED1A-311FFCEE33DE}"/>
              </a:ext>
            </a:extLst>
          </p:cNvPr>
          <p:cNvSpPr>
            <a:spLocks noGrp="1"/>
          </p:cNvSpPr>
          <p:nvPr>
            <p:ph type="dt" sz="half" idx="10"/>
          </p:nvPr>
        </p:nvSpPr>
        <p:spPr/>
        <p:txBody>
          <a:bodyPr/>
          <a:lstStyle/>
          <a:p>
            <a:pPr>
              <a:defRPr/>
            </a:pPr>
            <a:fld id="{D9FF5489-76D6-4B34-ACD3-482D5F8F09D4}" type="datetime1">
              <a:rPr lang="cs-CZ" smtClean="0"/>
              <a:t>02.12.2025</a:t>
            </a:fld>
            <a:endParaRPr lang="cs-CZ"/>
          </a:p>
        </p:txBody>
      </p:sp>
      <p:sp>
        <p:nvSpPr>
          <p:cNvPr id="5" name="Zástupný symbol pro zápatí 4">
            <a:extLst>
              <a:ext uri="{FF2B5EF4-FFF2-40B4-BE49-F238E27FC236}">
                <a16:creationId xmlns:a16="http://schemas.microsoft.com/office/drawing/2014/main" id="{6528818D-AB2E-65AB-8F54-25D68518E3A3}"/>
              </a:ext>
            </a:extLst>
          </p:cNvPr>
          <p:cNvSpPr>
            <a:spLocks noGrp="1"/>
          </p:cNvSpPr>
          <p:nvPr>
            <p:ph type="ftr" sz="quarter" idx="11"/>
          </p:nvPr>
        </p:nvSpPr>
        <p:spPr>
          <a:xfrm>
            <a:off x="1691680" y="6135123"/>
            <a:ext cx="4679950" cy="187325"/>
          </a:xfrm>
        </p:spPr>
        <p:txBody>
          <a:bodyPr/>
          <a:lstStyle/>
          <a:p>
            <a:pPr>
              <a:defRPr/>
            </a:pPr>
            <a:r>
              <a:rPr lang="cs-CZ"/>
              <a:t>Role OSPOD  v trestním řízení a spolupráce s PČR v případech domácího násilí</a:t>
            </a:r>
            <a:endParaRPr lang="cs-CZ" dirty="0"/>
          </a:p>
        </p:txBody>
      </p:sp>
      <p:sp>
        <p:nvSpPr>
          <p:cNvPr id="6" name="Zástupný symbol pro číslo snímku 5">
            <a:extLst>
              <a:ext uri="{FF2B5EF4-FFF2-40B4-BE49-F238E27FC236}">
                <a16:creationId xmlns:a16="http://schemas.microsoft.com/office/drawing/2014/main" id="{4B570ADB-7C8D-2998-2C87-190796E499EC}"/>
              </a:ext>
            </a:extLst>
          </p:cNvPr>
          <p:cNvSpPr>
            <a:spLocks noGrp="1"/>
          </p:cNvSpPr>
          <p:nvPr>
            <p:ph type="sldNum" sz="quarter" idx="12"/>
          </p:nvPr>
        </p:nvSpPr>
        <p:spPr/>
        <p:txBody>
          <a:bodyPr/>
          <a:lstStyle/>
          <a:p>
            <a:fld id="{123CA2D9-801D-4DE8-AE50-1BF80221893F}" type="slidenum">
              <a:rPr lang="cs-CZ" altLang="cs-CZ" smtClean="0"/>
              <a:pPr/>
              <a:t>40</a:t>
            </a:fld>
            <a:endParaRPr lang="cs-CZ" altLang="cs-CZ"/>
          </a:p>
        </p:txBody>
      </p:sp>
    </p:spTree>
    <p:extLst>
      <p:ext uri="{BB962C8B-B14F-4D97-AF65-F5344CB8AC3E}">
        <p14:creationId xmlns:p14="http://schemas.microsoft.com/office/powerpoint/2010/main" val="2622362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Nadpis 1"/>
          <p:cNvSpPr>
            <a:spLocks noGrp="1"/>
          </p:cNvSpPr>
          <p:nvPr>
            <p:ph type="title"/>
          </p:nvPr>
        </p:nvSpPr>
        <p:spPr/>
        <p:txBody>
          <a:bodyPr anchor="ctr">
            <a:noAutofit/>
          </a:bodyPr>
          <a:lstStyle/>
          <a:p>
            <a:pPr algn="just"/>
            <a:r>
              <a:rPr lang="cs-CZ" sz="2400" b="1" dirty="0">
                <a:solidFill>
                  <a:schemeClr val="tx1"/>
                </a:solidFill>
              </a:rPr>
              <a:t>Dítě  jako poškozený, svědek, oběť - prověřování podezření na spáchání trestného činu proti dítěti  </a:t>
            </a:r>
          </a:p>
        </p:txBody>
      </p:sp>
      <p:sp>
        <p:nvSpPr>
          <p:cNvPr id="62467" name="Zástupný symbol pro obsah 2"/>
          <p:cNvSpPr>
            <a:spLocks noGrp="1"/>
          </p:cNvSpPr>
          <p:nvPr>
            <p:ph idx="1"/>
          </p:nvPr>
        </p:nvSpPr>
        <p:spPr>
          <a:xfrm>
            <a:off x="457200" y="1380056"/>
            <a:ext cx="7543801" cy="4391578"/>
          </a:xfrm>
        </p:spPr>
        <p:txBody>
          <a:bodyPr>
            <a:normAutofit fontScale="92500" lnSpcReduction="10000"/>
          </a:bodyPr>
          <a:lstStyle/>
          <a:p>
            <a:pPr marL="308610" indent="0" algn="just">
              <a:buNone/>
            </a:pPr>
            <a:r>
              <a:rPr lang="cs-CZ" sz="1800" dirty="0">
                <a:latin typeface="+mj-lt"/>
              </a:rPr>
              <a:t>Je-li při prověřování skutečností nasvědčujících spáchání trestného činu proti dítěti prováděn neodkladný nebo neopakovatelný úkon výslechem dítěte mladšího 18 let jako svědka, </a:t>
            </a:r>
            <a:r>
              <a:rPr lang="cs-CZ" sz="1800" b="1" dirty="0">
                <a:latin typeface="+mj-lt"/>
              </a:rPr>
              <a:t>je OSPOD povinen poskytnout součinnost při tomto úkonu a na žádost policejního orgánu zajistit přítomnost zaměstnance OSPOD jako přibrané osoby u výslechu dítěte za podmínek stanovených v § 102 odst. 1 trestního řádu.</a:t>
            </a:r>
          </a:p>
          <a:p>
            <a:pPr marL="308610" indent="0" algn="just">
              <a:buNone/>
            </a:pPr>
            <a:r>
              <a:rPr lang="cs-CZ" sz="1800" b="1" dirty="0">
                <a:latin typeface="+mj-lt"/>
              </a:rPr>
              <a:t>Úkolem zástupce OSPOD jako přibrané osoby je přispět k správnému vedení výslechu dítěte se zřetelem na předmět výslechu a stupeň duševního vývoje vyslýchaného dítěte.</a:t>
            </a:r>
          </a:p>
          <a:p>
            <a:pPr marL="308610" indent="0" algn="just">
              <a:buNone/>
            </a:pPr>
            <a:r>
              <a:rPr lang="cs-CZ" sz="1800" dirty="0">
                <a:latin typeface="+mj-lt"/>
              </a:rPr>
              <a:t>Zástupce OSPOD jako přibraná osoba má právo:</a:t>
            </a:r>
          </a:p>
          <a:p>
            <a:pPr marL="645750" indent="-285750" algn="just">
              <a:buFont typeface="Wingdings" panose="05000000000000000000" pitchFamily="2" charset="2"/>
              <a:buChar char="Ø"/>
            </a:pPr>
            <a:r>
              <a:rPr lang="cs-CZ" sz="1800" b="1" dirty="0">
                <a:latin typeface="+mj-lt"/>
              </a:rPr>
              <a:t>před zahájením výslechu navrhnout odložení úkonu na pozdější dobu, </a:t>
            </a:r>
          </a:p>
          <a:p>
            <a:pPr marL="645750" indent="-285750" algn="just">
              <a:buFont typeface="Wingdings" panose="05000000000000000000" pitchFamily="2" charset="2"/>
              <a:buChar char="Ø"/>
            </a:pPr>
            <a:r>
              <a:rPr lang="cs-CZ" sz="1800" b="1" dirty="0">
                <a:latin typeface="+mj-lt"/>
              </a:rPr>
              <a:t>v průběhu výslechu navrhnout jeho přerušení nebo ukončení, </a:t>
            </a:r>
          </a:p>
          <a:p>
            <a:pPr marL="645750" indent="-285750" algn="just">
              <a:buFont typeface="Wingdings" panose="05000000000000000000" pitchFamily="2" charset="2"/>
              <a:buChar char="Ø"/>
            </a:pPr>
            <a:r>
              <a:rPr lang="cs-CZ" sz="1800" b="1" dirty="0">
                <a:latin typeface="+mj-lt"/>
              </a:rPr>
              <a:t>pokud by provedení úkonu nebo pokračování v něm mělo nepříznivý vliv na psychický stav vyslýchané osoby. Nehrozí-li nebezpečí z prodlení, orgán činný v trestním řízení je povinen návrhu zástupce OSPOD vyhovět. </a:t>
            </a:r>
          </a:p>
        </p:txBody>
      </p:sp>
      <p:sp>
        <p:nvSpPr>
          <p:cNvPr id="2" name="Zástupný symbol pro datum 1"/>
          <p:cNvSpPr>
            <a:spLocks noGrp="1"/>
          </p:cNvSpPr>
          <p:nvPr>
            <p:ph type="dt" sz="half" idx="10"/>
          </p:nvPr>
        </p:nvSpPr>
        <p:spPr/>
        <p:txBody>
          <a:bodyPr/>
          <a:lstStyle/>
          <a:p>
            <a:pPr>
              <a:defRPr/>
            </a:pPr>
            <a:fld id="{3D85153C-8368-46C5-9355-64E45B87CEA7}" type="datetime1">
              <a:rPr lang="cs-CZ" altLang="cs-CZ" smtClean="0"/>
              <a:t>02.12.2025</a:t>
            </a:fld>
            <a:endParaRPr lang="cs-CZ" altLang="cs-CZ" dirty="0"/>
          </a:p>
        </p:txBody>
      </p:sp>
      <p:sp>
        <p:nvSpPr>
          <p:cNvPr id="3" name="Zástupný symbol pro zápatí 2"/>
          <p:cNvSpPr>
            <a:spLocks noGrp="1"/>
          </p:cNvSpPr>
          <p:nvPr>
            <p:ph type="ftr" sz="quarter" idx="11"/>
          </p:nvPr>
        </p:nvSpPr>
        <p:spPr>
          <a:xfrm>
            <a:off x="1835696" y="6121400"/>
            <a:ext cx="4679950" cy="187325"/>
          </a:xfrm>
        </p:spPr>
        <p:txBody>
          <a:bodyPr/>
          <a:lstStyle/>
          <a:p>
            <a:pPr>
              <a:defRPr/>
            </a:pPr>
            <a:r>
              <a:rPr lang="cs-CZ" altLang="cs-CZ" dirty="0"/>
              <a:t>Role OSPOD  v trestním řízení a spolupráce s PČR v případech domácího násilí</a:t>
            </a:r>
          </a:p>
        </p:txBody>
      </p:sp>
      <p:sp>
        <p:nvSpPr>
          <p:cNvPr id="4" name="Zástupný symbol pro číslo snímku 3"/>
          <p:cNvSpPr>
            <a:spLocks noGrp="1"/>
          </p:cNvSpPr>
          <p:nvPr>
            <p:ph type="sldNum" sz="quarter" idx="12"/>
          </p:nvPr>
        </p:nvSpPr>
        <p:spPr/>
        <p:txBody>
          <a:bodyPr/>
          <a:lstStyle/>
          <a:p>
            <a:pPr>
              <a:defRPr/>
            </a:pPr>
            <a:fld id="{9027781D-EEE0-45D2-A87F-55C0570DC149}" type="slidenum">
              <a:rPr lang="cs-CZ" altLang="cs-CZ" smtClean="0"/>
              <a:pPr>
                <a:defRPr/>
              </a:pPr>
              <a:t>41</a:t>
            </a:fld>
            <a:endParaRPr lang="cs-CZ" altLang="cs-CZ" dirty="0"/>
          </a:p>
        </p:txBody>
      </p:sp>
    </p:spTree>
    <p:extLst>
      <p:ext uri="{BB962C8B-B14F-4D97-AF65-F5344CB8AC3E}">
        <p14:creationId xmlns:p14="http://schemas.microsoft.com/office/powerpoint/2010/main" val="2544308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Nadpis 1"/>
          <p:cNvSpPr>
            <a:spLocks noGrp="1"/>
          </p:cNvSpPr>
          <p:nvPr>
            <p:ph type="title"/>
          </p:nvPr>
        </p:nvSpPr>
        <p:spPr/>
        <p:txBody>
          <a:bodyPr anchor="ctr">
            <a:noAutofit/>
          </a:bodyPr>
          <a:lstStyle/>
          <a:p>
            <a:pPr algn="ctr"/>
            <a:r>
              <a:rPr lang="cs-CZ" sz="2400" b="1" dirty="0">
                <a:solidFill>
                  <a:schemeClr val="tx1"/>
                </a:solidFill>
              </a:rPr>
              <a:t>Dítě  jako poškozený, svědek, oběť - prověřování podezření na spáchání trestného činu proti dítěti </a:t>
            </a:r>
          </a:p>
        </p:txBody>
      </p:sp>
      <p:sp>
        <p:nvSpPr>
          <p:cNvPr id="62467" name="Zástupný symbol pro obsah 2"/>
          <p:cNvSpPr>
            <a:spLocks noGrp="1"/>
          </p:cNvSpPr>
          <p:nvPr>
            <p:ph idx="1"/>
          </p:nvPr>
        </p:nvSpPr>
        <p:spPr>
          <a:xfrm>
            <a:off x="800099" y="1424527"/>
            <a:ext cx="7543801" cy="4319570"/>
          </a:xfrm>
        </p:spPr>
        <p:txBody>
          <a:bodyPr>
            <a:normAutofit/>
          </a:bodyPr>
          <a:lstStyle/>
          <a:p>
            <a:pPr marL="57150" indent="0">
              <a:buNone/>
            </a:pPr>
            <a:r>
              <a:rPr lang="cs-CZ" sz="1400" b="1" dirty="0">
                <a:latin typeface="+mj-lt"/>
              </a:rPr>
              <a:t>Součinnost OSPOD při podávání vysvětlení, které je požadováno od dítěte</a:t>
            </a:r>
          </a:p>
          <a:p>
            <a:pPr algn="just">
              <a:buFont typeface="Wingdings" panose="05000000000000000000" pitchFamily="2" charset="2"/>
              <a:buChar char="Ø"/>
            </a:pPr>
            <a:r>
              <a:rPr lang="cs-CZ" sz="1400" dirty="0">
                <a:latin typeface="+mj-lt"/>
              </a:rPr>
              <a:t>Je-li zaměstnanec OSPOD přítomen podávání vysvětlení, výslechu dítěte,  dbá na dodržování práv dítěte a na to, aby dítě v důsledku podávání vysvětlení neutrpělo nepřiměřenou psychickou újmu.</a:t>
            </a:r>
          </a:p>
          <a:p>
            <a:pPr algn="just">
              <a:buFont typeface="Wingdings" panose="05000000000000000000" pitchFamily="2" charset="2"/>
              <a:buChar char="Ø"/>
            </a:pPr>
            <a:r>
              <a:rPr lang="cs-CZ" sz="1400" dirty="0">
                <a:latin typeface="+mj-lt"/>
              </a:rPr>
              <a:t> Zaměstnanec OSPOD však nemůže při těchto úkonech dětem klást otázky a jakýmkoliv způsobem ovlivňovat obsah jejich sdělení.</a:t>
            </a:r>
          </a:p>
          <a:p>
            <a:pPr algn="just">
              <a:buFont typeface="Wingdings" panose="05000000000000000000" pitchFamily="2" charset="2"/>
              <a:buChar char="Ø"/>
            </a:pPr>
            <a:r>
              <a:rPr lang="cs-CZ" sz="1400" dirty="0">
                <a:latin typeface="+mj-lt"/>
              </a:rPr>
              <a:t>Před zahájením úkonu nebo po jeho skončení může přítomný zaměstnanec OSPOD poskytnout na žádost dítěti nebo zákonným zástupcům dítěte obecné informace a poradenství o právech a povinnostech dítěte a zákonných zástupců, jakož i vysvětlení o roli zástupce OSPOD při těchto úkonech.</a:t>
            </a:r>
          </a:p>
        </p:txBody>
      </p:sp>
      <p:sp>
        <p:nvSpPr>
          <p:cNvPr id="2" name="Zástupný symbol pro datum 1"/>
          <p:cNvSpPr>
            <a:spLocks noGrp="1"/>
          </p:cNvSpPr>
          <p:nvPr>
            <p:ph type="dt" sz="half" idx="10"/>
          </p:nvPr>
        </p:nvSpPr>
        <p:spPr/>
        <p:txBody>
          <a:bodyPr/>
          <a:lstStyle/>
          <a:p>
            <a:pPr>
              <a:defRPr/>
            </a:pPr>
            <a:fld id="{94A3D834-1968-4DAD-9631-3F653D179B01}" type="datetime1">
              <a:rPr lang="cs-CZ" altLang="cs-CZ" smtClean="0"/>
              <a:t>02.12.2025</a:t>
            </a:fld>
            <a:endParaRPr lang="cs-CZ" altLang="cs-CZ" dirty="0"/>
          </a:p>
        </p:txBody>
      </p:sp>
      <p:sp>
        <p:nvSpPr>
          <p:cNvPr id="3" name="Zástupný symbol pro zápatí 2"/>
          <p:cNvSpPr>
            <a:spLocks noGrp="1"/>
          </p:cNvSpPr>
          <p:nvPr>
            <p:ph type="ftr" sz="quarter" idx="11"/>
          </p:nvPr>
        </p:nvSpPr>
        <p:spPr>
          <a:xfrm>
            <a:off x="1835696" y="6071243"/>
            <a:ext cx="4679950" cy="187325"/>
          </a:xfrm>
        </p:spPr>
        <p:txBody>
          <a:bodyPr/>
          <a:lstStyle/>
          <a:p>
            <a:pPr>
              <a:defRPr/>
            </a:pPr>
            <a:r>
              <a:rPr lang="cs-CZ" altLang="cs-CZ" dirty="0"/>
              <a:t>Role OSPOD  v trestním řízení a spolupráce s PČR v případech domácího násilí</a:t>
            </a:r>
          </a:p>
        </p:txBody>
      </p:sp>
      <p:sp>
        <p:nvSpPr>
          <p:cNvPr id="4" name="Zástupný symbol pro číslo snímku 3"/>
          <p:cNvSpPr>
            <a:spLocks noGrp="1"/>
          </p:cNvSpPr>
          <p:nvPr>
            <p:ph type="sldNum" sz="quarter" idx="12"/>
          </p:nvPr>
        </p:nvSpPr>
        <p:spPr/>
        <p:txBody>
          <a:bodyPr/>
          <a:lstStyle/>
          <a:p>
            <a:pPr>
              <a:defRPr/>
            </a:pPr>
            <a:fld id="{9027781D-EEE0-45D2-A87F-55C0570DC149}" type="slidenum">
              <a:rPr lang="cs-CZ" altLang="cs-CZ" smtClean="0"/>
              <a:pPr>
                <a:defRPr/>
              </a:pPr>
              <a:t>42</a:t>
            </a:fld>
            <a:endParaRPr lang="cs-CZ" altLang="cs-CZ" dirty="0"/>
          </a:p>
        </p:txBody>
      </p:sp>
    </p:spTree>
    <p:extLst>
      <p:ext uri="{BB962C8B-B14F-4D97-AF65-F5344CB8AC3E}">
        <p14:creationId xmlns:p14="http://schemas.microsoft.com/office/powerpoint/2010/main" val="2625575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Nadpis 1"/>
          <p:cNvSpPr>
            <a:spLocks noGrp="1"/>
          </p:cNvSpPr>
          <p:nvPr>
            <p:ph type="title"/>
          </p:nvPr>
        </p:nvSpPr>
        <p:spPr/>
        <p:txBody>
          <a:bodyPr anchor="ctr">
            <a:noAutofit/>
          </a:bodyPr>
          <a:lstStyle/>
          <a:p>
            <a:pPr algn="just"/>
            <a:r>
              <a:rPr lang="cs-CZ" sz="2400" b="1" dirty="0">
                <a:solidFill>
                  <a:schemeClr val="tx1"/>
                </a:solidFill>
              </a:rPr>
              <a:t>Dítě  jako poškozený, svědek, oběť - prověřování podezření na spáchání trestného činu proti dítěti  </a:t>
            </a:r>
          </a:p>
        </p:txBody>
      </p:sp>
      <p:sp>
        <p:nvSpPr>
          <p:cNvPr id="62467" name="Zástupný symbol pro obsah 2"/>
          <p:cNvSpPr>
            <a:spLocks noGrp="1"/>
          </p:cNvSpPr>
          <p:nvPr>
            <p:ph idx="1"/>
          </p:nvPr>
        </p:nvSpPr>
        <p:spPr/>
        <p:txBody>
          <a:bodyPr>
            <a:normAutofit/>
          </a:bodyPr>
          <a:lstStyle/>
          <a:p>
            <a:pPr marL="57150" indent="0" algn="just">
              <a:buNone/>
            </a:pPr>
            <a:endParaRPr lang="cs-CZ" sz="1800" dirty="0">
              <a:latin typeface="+mj-lt"/>
            </a:endParaRPr>
          </a:p>
          <a:p>
            <a:pPr marL="594360" indent="-285750" algn="just">
              <a:buFont typeface="Wingdings" panose="05000000000000000000" pitchFamily="2" charset="2"/>
              <a:buChar char="Ø"/>
            </a:pPr>
            <a:r>
              <a:rPr lang="cs-CZ" sz="1400" b="1" dirty="0">
                <a:latin typeface="+mj-lt"/>
              </a:rPr>
              <a:t>Zástupce OSPOD přítomný podávání vysvětlení, výslechu dítětem nemá právo na poskytnutí stejnopisu nebo kopie úředního záznamu o obsahu vysvětlení, protokolu o výslechu svědka.</a:t>
            </a:r>
          </a:p>
          <a:p>
            <a:pPr marL="594360" indent="-285750" algn="just">
              <a:buFont typeface="Wingdings" panose="05000000000000000000" pitchFamily="2" charset="2"/>
              <a:buChar char="Ø"/>
            </a:pPr>
            <a:r>
              <a:rPr lang="cs-CZ" sz="1400" dirty="0">
                <a:latin typeface="+mj-lt"/>
              </a:rPr>
              <a:t>Zástupce OSPOD nemá rovněž nárok na náhradu cestovních nákladů spojených s jeho účastí na podávání vysvětlení dítětem.</a:t>
            </a:r>
          </a:p>
          <a:p>
            <a:pPr marL="594360" indent="-285750" algn="just">
              <a:buFont typeface="Wingdings" panose="05000000000000000000" pitchFamily="2" charset="2"/>
              <a:buChar char="Ø"/>
            </a:pPr>
            <a:r>
              <a:rPr lang="cs-CZ" sz="1400" dirty="0">
                <a:latin typeface="+mj-lt"/>
              </a:rPr>
              <a:t>V souladu s § 8 odst. 1 trestního řádu je OSPOD povinen skutečnosti nasvědčující tomu, že byl na díti spáchán trestný čin, oznámit státnímu zástupci nebo policejnímu orgánu neprodleně.</a:t>
            </a:r>
          </a:p>
          <a:p>
            <a:pPr marL="594360" indent="-285750" algn="just">
              <a:buFont typeface="Wingdings" panose="05000000000000000000" pitchFamily="2" charset="2"/>
              <a:buChar char="Ø"/>
            </a:pPr>
            <a:endParaRPr lang="cs-CZ" sz="1400" dirty="0">
              <a:latin typeface="+mj-lt"/>
            </a:endParaRPr>
          </a:p>
          <a:p>
            <a:pPr marL="594360" indent="-285750" algn="just">
              <a:buFont typeface="Wingdings" panose="05000000000000000000" pitchFamily="2" charset="2"/>
              <a:buChar char="Ø"/>
            </a:pPr>
            <a:r>
              <a:rPr lang="cs-CZ" sz="1400" dirty="0">
                <a:latin typeface="+mj-lt"/>
              </a:rPr>
              <a:t>Oznamovací povinnost mají  zákona č. 359/1999 Sb. všechny OSPOD uvedené v § 4 odst. 1, počínaje obecním úřadem až po MPSV.</a:t>
            </a:r>
          </a:p>
          <a:p>
            <a:pPr marL="594360" indent="-285750" algn="just">
              <a:buFont typeface="Wingdings" panose="05000000000000000000" pitchFamily="2" charset="2"/>
              <a:buChar char="Ø"/>
            </a:pPr>
            <a:endParaRPr lang="cs-CZ" sz="1400" dirty="0">
              <a:latin typeface="+mj-lt"/>
            </a:endParaRPr>
          </a:p>
        </p:txBody>
      </p:sp>
      <p:sp>
        <p:nvSpPr>
          <p:cNvPr id="2" name="Zástupný symbol pro datum 1"/>
          <p:cNvSpPr>
            <a:spLocks noGrp="1"/>
          </p:cNvSpPr>
          <p:nvPr>
            <p:ph type="dt" sz="half" idx="10"/>
          </p:nvPr>
        </p:nvSpPr>
        <p:spPr/>
        <p:txBody>
          <a:bodyPr/>
          <a:lstStyle/>
          <a:p>
            <a:pPr>
              <a:defRPr/>
            </a:pPr>
            <a:fld id="{2113FDAC-AF25-4684-8615-53810F77A1DE}" type="datetime1">
              <a:rPr lang="cs-CZ" altLang="cs-CZ" smtClean="0"/>
              <a:t>02.12.2025</a:t>
            </a:fld>
            <a:endParaRPr lang="cs-CZ" altLang="cs-CZ" dirty="0"/>
          </a:p>
        </p:txBody>
      </p:sp>
      <p:sp>
        <p:nvSpPr>
          <p:cNvPr id="3" name="Zástupný symbol pro zápatí 2"/>
          <p:cNvSpPr>
            <a:spLocks noGrp="1"/>
          </p:cNvSpPr>
          <p:nvPr>
            <p:ph type="ftr" sz="quarter" idx="11"/>
          </p:nvPr>
        </p:nvSpPr>
        <p:spPr>
          <a:xfrm>
            <a:off x="1763688" y="6121400"/>
            <a:ext cx="4679950" cy="187325"/>
          </a:xfrm>
        </p:spPr>
        <p:txBody>
          <a:bodyPr/>
          <a:lstStyle/>
          <a:p>
            <a:pPr>
              <a:defRPr/>
            </a:pPr>
            <a:r>
              <a:rPr lang="cs-CZ" altLang="cs-CZ" dirty="0"/>
              <a:t>Role OSPOD  v trestním řízení a spolupráce s PČR v případech domácího násilí</a:t>
            </a:r>
          </a:p>
        </p:txBody>
      </p:sp>
      <p:sp>
        <p:nvSpPr>
          <p:cNvPr id="4" name="Zástupný symbol pro číslo snímku 3"/>
          <p:cNvSpPr>
            <a:spLocks noGrp="1"/>
          </p:cNvSpPr>
          <p:nvPr>
            <p:ph type="sldNum" sz="quarter" idx="12"/>
          </p:nvPr>
        </p:nvSpPr>
        <p:spPr/>
        <p:txBody>
          <a:bodyPr/>
          <a:lstStyle/>
          <a:p>
            <a:pPr>
              <a:defRPr/>
            </a:pPr>
            <a:fld id="{9027781D-EEE0-45D2-A87F-55C0570DC149}" type="slidenum">
              <a:rPr lang="cs-CZ" altLang="cs-CZ" smtClean="0"/>
              <a:pPr>
                <a:defRPr/>
              </a:pPr>
              <a:t>43</a:t>
            </a:fld>
            <a:endParaRPr lang="cs-CZ" altLang="cs-CZ" dirty="0"/>
          </a:p>
        </p:txBody>
      </p:sp>
    </p:spTree>
    <p:extLst>
      <p:ext uri="{BB962C8B-B14F-4D97-AF65-F5344CB8AC3E}">
        <p14:creationId xmlns:p14="http://schemas.microsoft.com/office/powerpoint/2010/main" val="349968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p:txBody>
          <a:bodyPr/>
          <a:lstStyle/>
          <a:p>
            <a:pPr marL="0" indent="0" algn="ctr">
              <a:buNone/>
            </a:pPr>
            <a:r>
              <a:rPr lang="cs-CZ" b="1" dirty="0"/>
              <a:t>Děkuji za pozornost.</a:t>
            </a:r>
          </a:p>
        </p:txBody>
      </p:sp>
      <p:sp>
        <p:nvSpPr>
          <p:cNvPr id="4" name="Zástupný symbol pro zápatí 3"/>
          <p:cNvSpPr>
            <a:spLocks noGrp="1"/>
          </p:cNvSpPr>
          <p:nvPr>
            <p:ph type="ftr" sz="quarter" idx="11"/>
          </p:nvPr>
        </p:nvSpPr>
        <p:spPr>
          <a:xfrm>
            <a:off x="1763688" y="6134833"/>
            <a:ext cx="4679950" cy="187325"/>
          </a:xfrm>
        </p:spPr>
        <p:txBody>
          <a:bodyPr/>
          <a:lstStyle/>
          <a:p>
            <a:pPr>
              <a:defRPr/>
            </a:pPr>
            <a:r>
              <a:rPr lang="cs-CZ" altLang="cs-CZ" dirty="0"/>
              <a:t>Role OSPOD  v trestním řízení a spolupráce s PČR v případech domácího násilí</a:t>
            </a:r>
          </a:p>
        </p:txBody>
      </p:sp>
      <p:sp>
        <p:nvSpPr>
          <p:cNvPr id="2" name="Zástupný symbol pro datum 1"/>
          <p:cNvSpPr>
            <a:spLocks noGrp="1"/>
          </p:cNvSpPr>
          <p:nvPr>
            <p:ph type="dt" sz="half" idx="10"/>
          </p:nvPr>
        </p:nvSpPr>
        <p:spPr/>
        <p:txBody>
          <a:bodyPr/>
          <a:lstStyle/>
          <a:p>
            <a:pPr>
              <a:defRPr/>
            </a:pPr>
            <a:fld id="{823D26F6-D9FF-40E8-B450-DBD3C1403083}" type="datetime1">
              <a:rPr lang="cs-CZ" altLang="cs-CZ" smtClean="0"/>
              <a:t>02.12.2025</a:t>
            </a:fld>
            <a:endParaRPr lang="cs-CZ" altLang="cs-CZ" dirty="0"/>
          </a:p>
        </p:txBody>
      </p:sp>
      <p:sp>
        <p:nvSpPr>
          <p:cNvPr id="3" name="Zástupný symbol pro číslo snímku 2"/>
          <p:cNvSpPr>
            <a:spLocks noGrp="1"/>
          </p:cNvSpPr>
          <p:nvPr>
            <p:ph type="sldNum" sz="quarter" idx="12"/>
          </p:nvPr>
        </p:nvSpPr>
        <p:spPr/>
        <p:txBody>
          <a:bodyPr/>
          <a:lstStyle/>
          <a:p>
            <a:pPr>
              <a:defRPr/>
            </a:pPr>
            <a:fld id="{9027781D-EEE0-45D2-A87F-55C0570DC149}" type="slidenum">
              <a:rPr lang="cs-CZ" altLang="cs-CZ" smtClean="0"/>
              <a:pPr>
                <a:defRPr/>
              </a:pPr>
              <a:t>44</a:t>
            </a:fld>
            <a:endParaRPr lang="cs-CZ" altLang="cs-CZ" dirty="0"/>
          </a:p>
        </p:txBody>
      </p:sp>
    </p:spTree>
    <p:extLst>
      <p:ext uri="{BB962C8B-B14F-4D97-AF65-F5344CB8AC3E}">
        <p14:creationId xmlns:p14="http://schemas.microsoft.com/office/powerpoint/2010/main" val="1649035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76064" y="207278"/>
            <a:ext cx="8229600" cy="1143000"/>
          </a:xfrm>
        </p:spPr>
        <p:txBody>
          <a:bodyPr/>
          <a:lstStyle/>
          <a:p>
            <a:pPr algn="ctr"/>
            <a:r>
              <a:rPr lang="cs-CZ" sz="2400" b="1" dirty="0"/>
              <a:t>Novela zákona č. 89/2012 Sb., </a:t>
            </a:r>
            <a:r>
              <a:rPr lang="cs-CZ" sz="2400" dirty="0"/>
              <a:t>​</a:t>
            </a:r>
            <a:br>
              <a:rPr lang="cs-CZ" sz="3200" dirty="0"/>
            </a:br>
            <a:r>
              <a:rPr lang="cs-CZ" sz="1800" b="1" dirty="0"/>
              <a:t> s účinností od 1.7.2025</a:t>
            </a:r>
            <a:r>
              <a:rPr lang="cs-CZ" sz="3200" dirty="0"/>
              <a:t>​</a:t>
            </a:r>
          </a:p>
        </p:txBody>
      </p:sp>
      <p:sp>
        <p:nvSpPr>
          <p:cNvPr id="5" name="Zástupný symbol pro obsah 4"/>
          <p:cNvSpPr>
            <a:spLocks noGrp="1"/>
          </p:cNvSpPr>
          <p:nvPr>
            <p:ph idx="1"/>
          </p:nvPr>
        </p:nvSpPr>
        <p:spPr/>
        <p:txBody>
          <a:bodyPr/>
          <a:lstStyle/>
          <a:p>
            <a:pPr marL="0" lvl="0" indent="0" eaLnBrk="0" hangingPunct="0">
              <a:spcBef>
                <a:spcPct val="0"/>
              </a:spcBef>
              <a:buNone/>
            </a:pPr>
            <a:r>
              <a:rPr lang="cs-CZ" sz="1400" b="1" dirty="0">
                <a:solidFill>
                  <a:srgbClr val="000000"/>
                </a:solidFill>
                <a:latin typeface="Arial" panose="020B0604020202020204" pitchFamily="34" charset="0"/>
              </a:rPr>
              <a:t>§ </a:t>
            </a:r>
            <a:r>
              <a:rPr lang="cs-CZ" sz="1400" b="1" dirty="0">
                <a:solidFill>
                  <a:srgbClr val="000000"/>
                </a:solidFill>
              </a:rPr>
              <a:t>3021</a:t>
            </a:r>
            <a:r>
              <a:rPr lang="en-US" sz="1400" dirty="0">
                <a:solidFill>
                  <a:srgbClr val="000000"/>
                </a:solidFill>
              </a:rPr>
              <a:t>​</a:t>
            </a:r>
            <a:r>
              <a:rPr lang="cs-CZ" sz="1400" dirty="0">
                <a:solidFill>
                  <a:srgbClr val="000000"/>
                </a:solidFill>
              </a:rPr>
              <a:t> </a:t>
            </a:r>
            <a:r>
              <a:rPr lang="cs-CZ" sz="1400" b="1" dirty="0">
                <a:solidFill>
                  <a:srgbClr val="000000"/>
                </a:solidFill>
              </a:rPr>
              <a:t>občanského zákoníku</a:t>
            </a:r>
            <a:br>
              <a:rPr lang="en-US" sz="1400" dirty="0">
                <a:solidFill>
                  <a:srgbClr val="000000"/>
                </a:solidFill>
              </a:rPr>
            </a:br>
            <a:r>
              <a:rPr lang="cs-CZ" sz="1400" b="1" dirty="0">
                <a:solidFill>
                  <a:srgbClr val="000000"/>
                </a:solidFill>
              </a:rPr>
              <a:t>Domácí násilí</a:t>
            </a:r>
            <a:r>
              <a:rPr lang="en-US" sz="1400" dirty="0">
                <a:solidFill>
                  <a:srgbClr val="000000"/>
                </a:solidFill>
              </a:rPr>
              <a:t>​</a:t>
            </a:r>
          </a:p>
          <a:p>
            <a:pPr marL="0" lvl="0" indent="0" algn="just" eaLnBrk="0" hangingPunct="0">
              <a:spcBef>
                <a:spcPct val="0"/>
              </a:spcBef>
              <a:buNone/>
            </a:pPr>
            <a:r>
              <a:rPr lang="cs-CZ" sz="1400" dirty="0"/>
              <a:t>(1) </a:t>
            </a:r>
            <a:r>
              <a:rPr lang="cs-CZ" sz="1400" b="1" dirty="0"/>
              <a:t>Domácím násilím se rozumí násilné jednání vůči oběti v jakékoli formě, při kterém zpravidla dochází </a:t>
            </a:r>
            <a:r>
              <a:rPr lang="cs-CZ" sz="1400" b="1" dirty="0">
                <a:solidFill>
                  <a:srgbClr val="FF0000"/>
                </a:solidFill>
              </a:rPr>
              <a:t>ke zneužívání moci nebo nerovného postavení a kterým​</a:t>
            </a:r>
          </a:p>
          <a:p>
            <a:pPr marL="0" lvl="0" indent="0" algn="just" eaLnBrk="0" hangingPunct="0">
              <a:spcBef>
                <a:spcPct val="0"/>
              </a:spcBef>
              <a:buNone/>
            </a:pPr>
            <a:r>
              <a:rPr lang="cs-CZ" sz="1400" b="1" dirty="0">
                <a:solidFill>
                  <a:srgbClr val="FF0000"/>
                </a:solidFill>
              </a:rPr>
              <a:t>a) bylo nebo mělo být neoprávněně zasaženo do její tělesné integrity,​</a:t>
            </a:r>
          </a:p>
          <a:p>
            <a:pPr marL="0" lvl="0" indent="0" algn="just" eaLnBrk="0" hangingPunct="0">
              <a:spcBef>
                <a:spcPct val="0"/>
              </a:spcBef>
              <a:buNone/>
            </a:pPr>
            <a:r>
              <a:rPr lang="cs-CZ" sz="1400" b="1" dirty="0">
                <a:solidFill>
                  <a:srgbClr val="FF0000"/>
                </a:solidFill>
              </a:rPr>
              <a:t>b) bylo nebo mělo být neoprávněně opakovaně nebo vážně zasaženo do její duševní integrity, svobody nebo důstojnosti, zejména v intimní oblasti, do její vážnosti, cti nebo soukromí nebo ​</a:t>
            </a:r>
          </a:p>
          <a:p>
            <a:pPr marL="0" lvl="0" indent="0" algn="just" eaLnBrk="0" hangingPunct="0">
              <a:spcBef>
                <a:spcPct val="0"/>
              </a:spcBef>
              <a:buNone/>
            </a:pPr>
            <a:r>
              <a:rPr lang="cs-CZ" sz="1400" b="1" dirty="0">
                <a:solidFill>
                  <a:srgbClr val="FF0000"/>
                </a:solidFill>
              </a:rPr>
              <a:t>c) byla vážně ohrožena nebo narušena její schopnost uspokojovat své základní potřeby nebo základní potřeby členů společné domácnosti.​</a:t>
            </a:r>
          </a:p>
          <a:p>
            <a:pPr marL="0" lvl="0" indent="0" algn="just" eaLnBrk="0" hangingPunct="0">
              <a:spcBef>
                <a:spcPct val="0"/>
              </a:spcBef>
              <a:buNone/>
            </a:pPr>
            <a:endParaRPr lang="cs-CZ" sz="1400" dirty="0"/>
          </a:p>
          <a:p>
            <a:pPr marL="0" lvl="0" indent="0" algn="just" eaLnBrk="0" hangingPunct="0">
              <a:spcBef>
                <a:spcPct val="0"/>
              </a:spcBef>
              <a:buNone/>
            </a:pPr>
            <a:r>
              <a:rPr lang="cs-CZ" sz="1400" dirty="0"/>
              <a:t>(2) </a:t>
            </a:r>
            <a:r>
              <a:rPr lang="cs-CZ" sz="1400" dirty="0">
                <a:solidFill>
                  <a:srgbClr val="FF0000"/>
                </a:solidFill>
              </a:rPr>
              <a:t>Obětí domácího násilí </a:t>
            </a:r>
            <a:r>
              <a:rPr lang="cs-CZ" sz="1400" dirty="0"/>
              <a:t>může být ​</a:t>
            </a:r>
          </a:p>
          <a:p>
            <a:pPr marL="0" lvl="0" indent="0" algn="just" eaLnBrk="0" hangingPunct="0">
              <a:spcBef>
                <a:spcPct val="0"/>
              </a:spcBef>
              <a:buNone/>
            </a:pPr>
            <a:r>
              <a:rPr lang="cs-CZ" sz="1400" dirty="0"/>
              <a:t>a) osoba, která </a:t>
            </a:r>
            <a:r>
              <a:rPr lang="cs-CZ" sz="1400" dirty="0">
                <a:solidFill>
                  <a:srgbClr val="FF0000"/>
                </a:solidFill>
              </a:rPr>
              <a:t>s osobou dopouštějící se domácího násilí žije nebo žila ve společné domácnosti nebo kterou opakovaně a dlouhodobě navštěvuje,​</a:t>
            </a:r>
          </a:p>
          <a:p>
            <a:pPr marL="0" lvl="0" indent="0" algn="just" eaLnBrk="0" hangingPunct="0">
              <a:spcBef>
                <a:spcPct val="0"/>
              </a:spcBef>
              <a:buNone/>
            </a:pPr>
            <a:r>
              <a:rPr lang="cs-CZ" sz="1400" dirty="0"/>
              <a:t>b) osoba blízká nebo ten, kdo jí dříve byl, nebo rodič společného dítěte nebo ten, kdo s osobou dopouštějící se domácího násilí vykonává rodičovskou odpovědnost.​</a:t>
            </a:r>
          </a:p>
          <a:p>
            <a:pPr marL="0" lvl="0" indent="0" algn="just" eaLnBrk="0" hangingPunct="0">
              <a:spcBef>
                <a:spcPct val="0"/>
              </a:spcBef>
              <a:buNone/>
            </a:pPr>
            <a:endParaRPr lang="cs-CZ" sz="1400" dirty="0"/>
          </a:p>
          <a:p>
            <a:pPr marL="0" lvl="0" indent="0" algn="just" eaLnBrk="0" hangingPunct="0">
              <a:spcBef>
                <a:spcPct val="0"/>
              </a:spcBef>
              <a:buNone/>
            </a:pPr>
            <a:r>
              <a:rPr lang="cs-CZ" sz="1400" dirty="0">
                <a:solidFill>
                  <a:srgbClr val="000000"/>
                </a:solidFill>
              </a:rPr>
              <a:t>(3)</a:t>
            </a:r>
            <a:r>
              <a:rPr lang="cs-CZ" sz="1400" dirty="0">
                <a:solidFill>
                  <a:srgbClr val="FF0000"/>
                </a:solidFill>
              </a:rPr>
              <a:t> </a:t>
            </a:r>
            <a:r>
              <a:rPr lang="cs-CZ" sz="1400" dirty="0">
                <a:solidFill>
                  <a:srgbClr val="000000"/>
                </a:solidFill>
              </a:rPr>
              <a:t>Ustanovení § 751 až 753 se použijí obdobně v případě společného bydlení jiných osob, než jsou manželé. ​</a:t>
            </a:r>
          </a:p>
        </p:txBody>
      </p:sp>
      <p:sp>
        <p:nvSpPr>
          <p:cNvPr id="2" name="Zástupný symbol pro zápatí 1"/>
          <p:cNvSpPr>
            <a:spLocks noGrp="1"/>
          </p:cNvSpPr>
          <p:nvPr>
            <p:ph type="ftr" sz="quarter" idx="11"/>
          </p:nvPr>
        </p:nvSpPr>
        <p:spPr>
          <a:xfrm>
            <a:off x="1763688" y="6049963"/>
            <a:ext cx="4679950" cy="187325"/>
          </a:xfrm>
        </p:spPr>
        <p:txBody>
          <a:bodyPr/>
          <a:lstStyle/>
          <a:p>
            <a:pPr>
              <a:defRPr/>
            </a:pPr>
            <a:r>
              <a:rPr lang="cs-CZ" altLang="cs-CZ" dirty="0"/>
              <a:t>Role OSPOD  v trestním řízení a spolupráce s PČR v případech domácího násilí</a:t>
            </a:r>
          </a:p>
        </p:txBody>
      </p:sp>
      <p:sp>
        <p:nvSpPr>
          <p:cNvPr id="3" name="Zástupný symbol pro datum 2"/>
          <p:cNvSpPr>
            <a:spLocks noGrp="1"/>
          </p:cNvSpPr>
          <p:nvPr>
            <p:ph type="dt" sz="half" idx="10"/>
          </p:nvPr>
        </p:nvSpPr>
        <p:spPr/>
        <p:txBody>
          <a:bodyPr/>
          <a:lstStyle/>
          <a:p>
            <a:pPr>
              <a:defRPr/>
            </a:pPr>
            <a:fld id="{EDF7E73B-54FC-4DDE-8465-774B6B2E1349}" type="datetime1">
              <a:rPr lang="cs-CZ" altLang="cs-CZ" smtClean="0"/>
              <a:t>02.12.2025</a:t>
            </a:fld>
            <a:endParaRPr lang="cs-CZ" altLang="cs-CZ" dirty="0"/>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5</a:t>
            </a:fld>
            <a:endParaRPr lang="cs-CZ" altLang="cs-CZ" dirty="0"/>
          </a:p>
        </p:txBody>
      </p:sp>
    </p:spTree>
    <p:extLst>
      <p:ext uri="{BB962C8B-B14F-4D97-AF65-F5344CB8AC3E}">
        <p14:creationId xmlns:p14="http://schemas.microsoft.com/office/powerpoint/2010/main" val="179615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3200" b="1" dirty="0"/>
              <a:t>Novela zákona č. 273/2008 Sb.,</a:t>
            </a:r>
            <a:r>
              <a:rPr lang="cs-CZ" sz="3200" dirty="0"/>
              <a:t>​</a:t>
            </a:r>
            <a:br>
              <a:rPr lang="cs-CZ" sz="3200" dirty="0"/>
            </a:br>
            <a:r>
              <a:rPr lang="cs-CZ" sz="3200" b="1" dirty="0"/>
              <a:t>o Policii České republiky</a:t>
            </a:r>
            <a:r>
              <a:rPr lang="cs-CZ" sz="3200" dirty="0"/>
              <a:t>​</a:t>
            </a:r>
            <a:r>
              <a:rPr lang="cs-CZ" sz="1800" b="1" dirty="0"/>
              <a:t> s účinností od 1.7.2025</a:t>
            </a:r>
            <a:r>
              <a:rPr lang="cs-CZ" sz="1800" dirty="0"/>
              <a:t>​</a:t>
            </a:r>
          </a:p>
        </p:txBody>
      </p:sp>
      <p:sp>
        <p:nvSpPr>
          <p:cNvPr id="3" name="Zástupný symbol pro obsah 2"/>
          <p:cNvSpPr>
            <a:spLocks noGrp="1"/>
          </p:cNvSpPr>
          <p:nvPr>
            <p:ph idx="1"/>
          </p:nvPr>
        </p:nvSpPr>
        <p:spPr/>
        <p:txBody>
          <a:bodyPr/>
          <a:lstStyle/>
          <a:p>
            <a:r>
              <a:rPr lang="cs-CZ" sz="2000" dirty="0"/>
              <a:t>v § 44  – </a:t>
            </a:r>
            <a:r>
              <a:rPr lang="cs-CZ" sz="2000" b="1" dirty="0">
                <a:solidFill>
                  <a:srgbClr val="FF0000"/>
                </a:solidFill>
              </a:rPr>
              <a:t>vykázání na dobu 14ti dnů</a:t>
            </a:r>
            <a:r>
              <a:rPr lang="en-US" sz="2000" b="1" dirty="0">
                <a:solidFill>
                  <a:srgbClr val="C00000"/>
                </a:solidFill>
              </a:rPr>
              <a:t>​</a:t>
            </a:r>
          </a:p>
          <a:p>
            <a:pPr marL="0" indent="0">
              <a:buNone/>
            </a:pPr>
            <a:r>
              <a:rPr lang="cs-CZ" sz="2000" dirty="0"/>
              <a:t>​</a:t>
            </a:r>
          </a:p>
          <a:p>
            <a:r>
              <a:rPr lang="cs-CZ" sz="2000" dirty="0"/>
              <a:t>v § 45 se doplňuje odstavec 4, který zní:</a:t>
            </a:r>
            <a:r>
              <a:rPr lang="en-US" sz="2000" dirty="0"/>
              <a:t>​</a:t>
            </a:r>
          </a:p>
          <a:p>
            <a:pPr algn="just">
              <a:buFont typeface="Arial" panose="020B0604020202020204" pitchFamily="34" charset="0"/>
              <a:buChar char="•"/>
            </a:pPr>
            <a:r>
              <a:rPr lang="cs-CZ" sz="2000" dirty="0">
                <a:solidFill>
                  <a:srgbClr val="FF0000"/>
                </a:solidFill>
              </a:rPr>
              <a:t>(4) </a:t>
            </a:r>
            <a:r>
              <a:rPr lang="cs-CZ" sz="1800" dirty="0">
                <a:solidFill>
                  <a:srgbClr val="FF0000"/>
                </a:solidFill>
              </a:rPr>
              <a:t>Policista učiní další vhodná opatření na ochranu ohrožené osoby před nebezpečným útokem proti životu, zdraví nebo svobodě anebo zvlášť závažným útokem proti lidské důstojnosti. Policista zejména postupem podle § 35 zajistí, aby vykázaná osoba vydala zbraň, nebo jí zbraň odebere; vydanou nebo odebranou zbraň nelze vykázané osobě vrátit po dobu trvání vykázání.</a:t>
            </a:r>
            <a:r>
              <a:rPr lang="en-US" sz="1800" dirty="0">
                <a:solidFill>
                  <a:srgbClr val="FF0000"/>
                </a:solidFill>
              </a:rPr>
              <a:t>​</a:t>
            </a:r>
            <a:r>
              <a:rPr lang="cs-CZ" sz="1800" dirty="0">
                <a:solidFill>
                  <a:srgbClr val="FF0000"/>
                </a:solidFill>
              </a:rPr>
              <a:t>​</a:t>
            </a:r>
          </a:p>
          <a:p>
            <a:pPr algn="just">
              <a:buFont typeface="Arial" panose="020B0604020202020204" pitchFamily="34" charset="0"/>
              <a:buChar char="•"/>
            </a:pPr>
            <a:r>
              <a:rPr lang="cs-CZ" sz="1800" dirty="0"/>
              <a:t>V § 47 (3) Do 24 hodin od provedení vykázání zašle policista ÚZ o vykázání … „</a:t>
            </a:r>
            <a:r>
              <a:rPr lang="cs-CZ" sz="1800" dirty="0">
                <a:solidFill>
                  <a:srgbClr val="FF0000"/>
                </a:solidFill>
              </a:rPr>
              <a:t>příslušnému státnímu zastupitelství“…..</a:t>
            </a:r>
          </a:p>
          <a:p>
            <a:pPr algn="just">
              <a:buFont typeface="Arial" panose="020B0604020202020204" pitchFamily="34" charset="0"/>
              <a:buChar char="•"/>
            </a:pPr>
            <a:endParaRPr lang="cs-CZ" sz="1800" dirty="0">
              <a:solidFill>
                <a:srgbClr val="FF0000"/>
              </a:solidFill>
            </a:endParaRPr>
          </a:p>
          <a:p>
            <a:pPr>
              <a:buFont typeface="Arial" panose="020B0604020202020204" pitchFamily="34" charset="0"/>
              <a:buChar char="•"/>
            </a:pPr>
            <a:endParaRPr lang="cs-CZ" dirty="0"/>
          </a:p>
        </p:txBody>
      </p:sp>
      <p:sp>
        <p:nvSpPr>
          <p:cNvPr id="4" name="Zástupný symbol pro zápatí 3"/>
          <p:cNvSpPr>
            <a:spLocks noGrp="1"/>
          </p:cNvSpPr>
          <p:nvPr>
            <p:ph type="ftr" sz="quarter" idx="11"/>
          </p:nvPr>
        </p:nvSpPr>
        <p:spPr>
          <a:xfrm>
            <a:off x="1763688" y="6121400"/>
            <a:ext cx="4679950" cy="187325"/>
          </a:xfrm>
        </p:spPr>
        <p:txBody>
          <a:bodyPr/>
          <a:lstStyle/>
          <a:p>
            <a:pPr>
              <a:defRPr/>
            </a:pPr>
            <a:r>
              <a:rPr lang="cs-CZ" altLang="cs-CZ" dirty="0"/>
              <a:t>Role OSPOD  v trestním řízení a spolupráce s PČR v případech domácího násilí</a:t>
            </a:r>
          </a:p>
        </p:txBody>
      </p:sp>
      <p:sp>
        <p:nvSpPr>
          <p:cNvPr id="5" name="Zástupný symbol pro datum 4"/>
          <p:cNvSpPr>
            <a:spLocks noGrp="1"/>
          </p:cNvSpPr>
          <p:nvPr>
            <p:ph type="dt" sz="half" idx="10"/>
          </p:nvPr>
        </p:nvSpPr>
        <p:spPr/>
        <p:txBody>
          <a:bodyPr/>
          <a:lstStyle/>
          <a:p>
            <a:pPr>
              <a:defRPr/>
            </a:pPr>
            <a:fld id="{EC8DC36F-54EF-4DBB-BA87-DF82117DE6DE}" type="datetime1">
              <a:rPr lang="cs-CZ" altLang="cs-CZ" smtClean="0"/>
              <a:t>02.12.2025</a:t>
            </a:fld>
            <a:endParaRPr lang="cs-CZ" altLang="cs-CZ" dirty="0"/>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6</a:t>
            </a:fld>
            <a:endParaRPr lang="cs-CZ" altLang="cs-CZ" dirty="0"/>
          </a:p>
        </p:txBody>
      </p:sp>
    </p:spTree>
    <p:extLst>
      <p:ext uri="{BB962C8B-B14F-4D97-AF65-F5344CB8AC3E}">
        <p14:creationId xmlns:p14="http://schemas.microsoft.com/office/powerpoint/2010/main" val="97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a:solidFill>
              <a:schemeClr val="tx1"/>
            </a:solidFill>
          </a:ln>
        </p:spPr>
        <p:txBody>
          <a:bodyPr/>
          <a:lstStyle/>
          <a:p>
            <a:pPr algn="ctr"/>
            <a:r>
              <a:rPr lang="cs-CZ" altLang="cs-CZ" sz="3200" b="1" dirty="0">
                <a:solidFill>
                  <a:schemeClr val="tx1"/>
                </a:solidFill>
              </a:rPr>
              <a:t>IAŘ </a:t>
            </a:r>
            <a:br>
              <a:rPr lang="cs-CZ" altLang="cs-CZ" sz="3200" b="1" dirty="0">
                <a:solidFill>
                  <a:schemeClr val="tx1"/>
                </a:solidFill>
              </a:rPr>
            </a:br>
            <a:r>
              <a:rPr lang="cs-CZ" altLang="cs-CZ" sz="2000" b="1" dirty="0">
                <a:solidFill>
                  <a:schemeClr val="tx1"/>
                </a:solidFill>
              </a:rPr>
              <a:t>pracovní skupina – metodici KŘP(od 9/2024) </a:t>
            </a:r>
            <a:endParaRPr lang="cs-CZ" sz="2000" dirty="0">
              <a:solidFill>
                <a:schemeClr val="tx1"/>
              </a:solidFill>
            </a:endParaRPr>
          </a:p>
        </p:txBody>
      </p:sp>
      <p:sp>
        <p:nvSpPr>
          <p:cNvPr id="3" name="Zástupný symbol pro obsah 2"/>
          <p:cNvSpPr>
            <a:spLocks noGrp="1"/>
          </p:cNvSpPr>
          <p:nvPr>
            <p:ph idx="1"/>
          </p:nvPr>
        </p:nvSpPr>
        <p:spPr/>
        <p:txBody>
          <a:bodyPr/>
          <a:lstStyle/>
          <a:p>
            <a:pPr algn="just"/>
            <a:r>
              <a:rPr lang="cs-CZ" altLang="cs-CZ" sz="1500" b="1" dirty="0"/>
              <a:t>Pokyn policejního prezidenta č. 95/2025 </a:t>
            </a:r>
            <a:r>
              <a:rPr lang="cs-CZ" altLang="cs-CZ" sz="1500" dirty="0"/>
              <a:t>o postupu při řešení incidentů mezi osobami sdílejícími společné obydlí. </a:t>
            </a:r>
            <a:r>
              <a:rPr lang="cs-CZ" altLang="cs-CZ" sz="1500" strike="sngStrike" dirty="0"/>
              <a:t>(původně  incident se znaky domácího násilí)</a:t>
            </a:r>
          </a:p>
          <a:p>
            <a:pPr algn="just"/>
            <a:endParaRPr lang="cs-CZ" altLang="cs-CZ" sz="1500" dirty="0"/>
          </a:p>
          <a:p>
            <a:pPr algn="just"/>
            <a:r>
              <a:rPr lang="cs-CZ" altLang="cs-CZ" sz="1500" b="1" dirty="0"/>
              <a:t>Metodická příručka č. 1/2025 </a:t>
            </a:r>
            <a:r>
              <a:rPr lang="cs-CZ" altLang="cs-CZ" sz="1500" dirty="0"/>
              <a:t>– ředitele ředitelství služby pořádkové policie PP ČR k postupu při řešení incidentů mezi osobami sdílejícími společné obydlí a k provádění vykázání.</a:t>
            </a:r>
          </a:p>
          <a:p>
            <a:pPr marL="0" indent="0" algn="just">
              <a:buNone/>
            </a:pPr>
            <a:endParaRPr lang="cs-CZ" altLang="cs-CZ" sz="1500" dirty="0"/>
          </a:p>
          <a:p>
            <a:pPr marL="0" indent="0" algn="just">
              <a:buNone/>
            </a:pPr>
            <a:endParaRPr lang="cs-CZ" sz="1800" b="1" dirty="0"/>
          </a:p>
        </p:txBody>
      </p:sp>
      <p:sp>
        <p:nvSpPr>
          <p:cNvPr id="4" name="Zástupný symbol pro datum 3"/>
          <p:cNvSpPr>
            <a:spLocks noGrp="1"/>
          </p:cNvSpPr>
          <p:nvPr>
            <p:ph type="dt" sz="half" idx="10"/>
          </p:nvPr>
        </p:nvSpPr>
        <p:spPr/>
        <p:txBody>
          <a:bodyPr/>
          <a:lstStyle/>
          <a:p>
            <a:pPr>
              <a:defRPr/>
            </a:pPr>
            <a:fld id="{F2986534-E675-474C-9DB2-17D026085CA3}" type="datetime1">
              <a:rPr lang="cs-CZ" altLang="cs-CZ" smtClean="0"/>
              <a:t>02.12.2025</a:t>
            </a:fld>
            <a:endParaRPr lang="cs-CZ" altLang="cs-CZ" dirty="0"/>
          </a:p>
        </p:txBody>
      </p:sp>
      <p:sp>
        <p:nvSpPr>
          <p:cNvPr id="5" name="Zástupný symbol pro zápatí 4"/>
          <p:cNvSpPr>
            <a:spLocks noGrp="1"/>
          </p:cNvSpPr>
          <p:nvPr>
            <p:ph type="ftr" sz="quarter" idx="11"/>
          </p:nvPr>
        </p:nvSpPr>
        <p:spPr>
          <a:xfrm>
            <a:off x="1763688" y="6116394"/>
            <a:ext cx="4679950" cy="187325"/>
          </a:xfrm>
        </p:spPr>
        <p:txBody>
          <a:bodyPr/>
          <a:lstStyle/>
          <a:p>
            <a:pPr>
              <a:defRPr/>
            </a:pPr>
            <a:r>
              <a:rPr lang="cs-CZ" altLang="cs-CZ" dirty="0"/>
              <a:t>Role OSPOD  v trestním řízení a spolupráce s PČR v případech domácího násilí</a:t>
            </a:r>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7</a:t>
            </a:fld>
            <a:endParaRPr lang="cs-CZ" altLang="cs-CZ" dirty="0"/>
          </a:p>
        </p:txBody>
      </p:sp>
    </p:spTree>
    <p:extLst>
      <p:ext uri="{BB962C8B-B14F-4D97-AF65-F5344CB8AC3E}">
        <p14:creationId xmlns:p14="http://schemas.microsoft.com/office/powerpoint/2010/main" val="3821956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3200" b="1" dirty="0"/>
              <a:t>Dopady novel na aplikační praxi PČR</a:t>
            </a:r>
          </a:p>
        </p:txBody>
      </p:sp>
      <p:sp>
        <p:nvSpPr>
          <p:cNvPr id="3" name="Zástupný symbol pro obsah 2"/>
          <p:cNvSpPr>
            <a:spLocks noGrp="1"/>
          </p:cNvSpPr>
          <p:nvPr>
            <p:ph idx="1"/>
          </p:nvPr>
        </p:nvSpPr>
        <p:spPr>
          <a:xfrm>
            <a:off x="457200" y="1417639"/>
            <a:ext cx="8229600" cy="4113212"/>
          </a:xfrm>
        </p:spPr>
        <p:txBody>
          <a:bodyPr/>
          <a:lstStyle/>
          <a:p>
            <a:pPr>
              <a:buFont typeface="Wingdings" panose="05000000000000000000" pitchFamily="2" charset="2"/>
              <a:buChar char="Ø"/>
            </a:pPr>
            <a:r>
              <a:rPr lang="cs-CZ" sz="1400" dirty="0"/>
              <a:t>Definice domácího násilí -  násilné jednání založené na uplatňování moci a kontroly,</a:t>
            </a:r>
          </a:p>
          <a:p>
            <a:pPr marL="0" indent="0">
              <a:buNone/>
            </a:pPr>
            <a:r>
              <a:rPr lang="cs-CZ" sz="1400" dirty="0"/>
              <a:t>                                               -  širší pojetí jednání, které je chápáno jako domácí násilí.   </a:t>
            </a:r>
          </a:p>
          <a:p>
            <a:pPr marL="0" indent="0">
              <a:buNone/>
            </a:pPr>
            <a:endParaRPr lang="cs-CZ" sz="1400" dirty="0"/>
          </a:p>
          <a:p>
            <a:pPr algn="just">
              <a:buFont typeface="Wingdings" panose="05000000000000000000" pitchFamily="2" charset="2"/>
              <a:buChar char="Ø"/>
            </a:pPr>
            <a:r>
              <a:rPr lang="cs-CZ" sz="1400" dirty="0">
                <a:solidFill>
                  <a:srgbClr val="FF0000"/>
                </a:solidFill>
              </a:rPr>
              <a:t>Občanský zákoník dlouhodobost nevyžaduje x PČR dlouhodobost potřebuje pro posouzení rizika nebezpečného/zvlášť závažného útoku podle § 44/1 zákona o PČR („zejména s ohledem na předcházející útoky“)</a:t>
            </a:r>
            <a:r>
              <a:rPr lang="cs-CZ" sz="1400" dirty="0"/>
              <a:t>, není to nezbytná podmínka, ale lze to použít pro odůvodnění vykázání a </a:t>
            </a:r>
            <a:r>
              <a:rPr lang="cs-CZ" sz="1400" dirty="0">
                <a:solidFill>
                  <a:srgbClr val="FF0000"/>
                </a:solidFill>
              </a:rPr>
              <a:t>pro posouzení skutkové podstaty trestných činů §198,199 trestního zákoníku.</a:t>
            </a:r>
          </a:p>
          <a:p>
            <a:pPr marL="0" indent="0">
              <a:buNone/>
            </a:pPr>
            <a:endParaRPr lang="cs-CZ" sz="1400" dirty="0"/>
          </a:p>
          <a:p>
            <a:pPr>
              <a:buFont typeface="Wingdings" panose="05000000000000000000" pitchFamily="2" charset="2"/>
              <a:buChar char="Ø"/>
            </a:pPr>
            <a:r>
              <a:rPr lang="cs-CZ" sz="1400" dirty="0"/>
              <a:t>Vykázání -   prodloužení na 14 dnů,</a:t>
            </a:r>
          </a:p>
          <a:p>
            <a:pPr marL="0" indent="0">
              <a:buNone/>
            </a:pPr>
            <a:r>
              <a:rPr lang="cs-CZ" sz="1400" dirty="0"/>
              <a:t>                       -   povinnost odebrání zbraně vykázané osobě,</a:t>
            </a:r>
          </a:p>
          <a:p>
            <a:pPr marL="0" indent="0">
              <a:buNone/>
            </a:pPr>
            <a:r>
              <a:rPr lang="cs-CZ" sz="1400" dirty="0"/>
              <a:t>	     -  odesílání ÚZ o vykázání na příslušné SZ,</a:t>
            </a:r>
          </a:p>
          <a:p>
            <a:pPr marL="0" indent="0">
              <a:buNone/>
            </a:pPr>
            <a:r>
              <a:rPr lang="cs-CZ" sz="1400" dirty="0"/>
              <a:t>                       -   SARA DN – dobrovolně.  </a:t>
            </a:r>
          </a:p>
          <a:p>
            <a:pPr marL="0" indent="0">
              <a:buNone/>
            </a:pPr>
            <a:endParaRPr lang="cs-CZ" sz="1400" dirty="0"/>
          </a:p>
          <a:p>
            <a:pPr>
              <a:buFont typeface="Wingdings" panose="05000000000000000000" pitchFamily="2" charset="2"/>
              <a:buChar char="Ø"/>
            </a:pPr>
            <a:r>
              <a:rPr lang="cs-CZ" sz="1400" dirty="0"/>
              <a:t> </a:t>
            </a:r>
            <a:r>
              <a:rPr lang="cs-CZ" sz="1400" dirty="0">
                <a:solidFill>
                  <a:srgbClr val="FF0000"/>
                </a:solidFill>
              </a:rPr>
              <a:t>Nezměnilo se  prověřování  přestupkového a trestního jednání  </a:t>
            </a:r>
          </a:p>
          <a:p>
            <a:pPr marL="0" indent="0">
              <a:buNone/>
            </a:pPr>
            <a:r>
              <a:rPr lang="cs-CZ" sz="1400" dirty="0"/>
              <a:t>                        -  týrání osoby žijící ve společném obydlí dle </a:t>
            </a:r>
            <a:r>
              <a:rPr lang="cs-CZ" sz="1400" dirty="0" err="1"/>
              <a:t>ust</a:t>
            </a:r>
            <a:r>
              <a:rPr lang="cs-CZ" sz="1400" dirty="0"/>
              <a:t>. § 199 trestního zákoníku,</a:t>
            </a:r>
          </a:p>
          <a:p>
            <a:pPr marL="0" indent="0">
              <a:buNone/>
            </a:pPr>
            <a:r>
              <a:rPr lang="cs-CZ" sz="1400" dirty="0"/>
              <a:t>                        -  týrání svěřené osoby </a:t>
            </a:r>
            <a:r>
              <a:rPr lang="cs-CZ" sz="1400" dirty="0" err="1"/>
              <a:t>ust</a:t>
            </a:r>
            <a:r>
              <a:rPr lang="cs-CZ" sz="1400" dirty="0"/>
              <a:t>. § 198 trestního zákoníku.</a:t>
            </a:r>
          </a:p>
          <a:p>
            <a:endParaRPr lang="cs-CZ" dirty="0"/>
          </a:p>
        </p:txBody>
      </p:sp>
      <p:sp>
        <p:nvSpPr>
          <p:cNvPr id="4" name="Zástupný symbol pro datum 3"/>
          <p:cNvSpPr>
            <a:spLocks noGrp="1"/>
          </p:cNvSpPr>
          <p:nvPr>
            <p:ph type="dt" sz="half" idx="10"/>
          </p:nvPr>
        </p:nvSpPr>
        <p:spPr/>
        <p:txBody>
          <a:bodyPr/>
          <a:lstStyle/>
          <a:p>
            <a:pPr>
              <a:defRPr/>
            </a:pPr>
            <a:fld id="{19309313-C09C-4467-97B4-5955F46258FD}" type="datetime1">
              <a:rPr lang="cs-CZ" altLang="cs-CZ" smtClean="0"/>
              <a:t>02.12.2025</a:t>
            </a:fld>
            <a:endParaRPr lang="cs-CZ" altLang="cs-CZ" dirty="0"/>
          </a:p>
        </p:txBody>
      </p:sp>
      <p:sp>
        <p:nvSpPr>
          <p:cNvPr id="5" name="Zástupný symbol pro zápatí 4"/>
          <p:cNvSpPr>
            <a:spLocks noGrp="1"/>
          </p:cNvSpPr>
          <p:nvPr>
            <p:ph type="ftr" sz="quarter" idx="11"/>
          </p:nvPr>
        </p:nvSpPr>
        <p:spPr>
          <a:xfrm>
            <a:off x="1835696" y="6099663"/>
            <a:ext cx="4679950" cy="187325"/>
          </a:xfrm>
        </p:spPr>
        <p:txBody>
          <a:bodyPr/>
          <a:lstStyle/>
          <a:p>
            <a:pPr>
              <a:defRPr/>
            </a:pPr>
            <a:r>
              <a:rPr lang="cs-CZ" altLang="cs-CZ" dirty="0"/>
              <a:t>Role OSPOD  v trestním řízení a spolupráce s PČR v případech domácího násilí</a:t>
            </a:r>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8</a:t>
            </a:fld>
            <a:endParaRPr lang="cs-CZ" altLang="cs-CZ" dirty="0"/>
          </a:p>
        </p:txBody>
      </p:sp>
    </p:spTree>
    <p:extLst>
      <p:ext uri="{BB962C8B-B14F-4D97-AF65-F5344CB8AC3E}">
        <p14:creationId xmlns:p14="http://schemas.microsoft.com/office/powerpoint/2010/main" val="83336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3200" b="1" dirty="0"/>
              <a:t>Pojmy</a:t>
            </a:r>
          </a:p>
        </p:txBody>
      </p:sp>
      <p:sp>
        <p:nvSpPr>
          <p:cNvPr id="3" name="Zástupný symbol pro obsah 2"/>
          <p:cNvSpPr>
            <a:spLocks noGrp="1"/>
          </p:cNvSpPr>
          <p:nvPr>
            <p:ph idx="1"/>
          </p:nvPr>
        </p:nvSpPr>
        <p:spPr/>
        <p:txBody>
          <a:bodyPr/>
          <a:lstStyle/>
          <a:p>
            <a:pPr lvl="0" algn="just"/>
            <a:r>
              <a:rPr lang="cs-CZ" sz="1600" b="1" dirty="0"/>
              <a:t>Domácím násilím jsou </a:t>
            </a:r>
            <a:r>
              <a:rPr lang="cs-CZ" sz="1600" dirty="0"/>
              <a:t>veškeré akty fyzického, sexuálního, psychického, ekonomického, sociálního nebo jiného násilí, k němuž dochází mezi osobami sdílejícími společné obydlí.</a:t>
            </a:r>
          </a:p>
          <a:p>
            <a:pPr algn="just"/>
            <a:r>
              <a:rPr lang="cs-CZ" sz="1600" b="1" dirty="0"/>
              <a:t>Incidentem je </a:t>
            </a:r>
            <a:r>
              <a:rPr lang="en-US" sz="1600" b="1" dirty="0"/>
              <a:t>​</a:t>
            </a:r>
            <a:r>
              <a:rPr lang="cs-CZ" sz="1600" dirty="0"/>
              <a:t>událost mezi osobami sdílejícími společné obydlí (i když incident se může odehrát i mimo společné obydlí).</a:t>
            </a:r>
          </a:p>
          <a:p>
            <a:pPr lvl="0" algn="just"/>
            <a:r>
              <a:rPr lang="cs-CZ" sz="1600" dirty="0"/>
              <a:t>​</a:t>
            </a:r>
            <a:r>
              <a:rPr lang="cs-CZ" sz="1600" strike="sngStrike" dirty="0">
                <a:solidFill>
                  <a:srgbClr val="000000"/>
                </a:solidFill>
              </a:rPr>
              <a:t>Dříve incident se znaky domácího násilí (znaky → násilné incidenty ve společném obydlí, opakovanost, dlouhodobost, jasně rozpoznatelné rozdělení rolí, příp. eskalace intenzity násilí).</a:t>
            </a:r>
          </a:p>
          <a:p>
            <a:pPr lvl="0" algn="just"/>
            <a:r>
              <a:rPr lang="cs-CZ" sz="1600" dirty="0">
                <a:solidFill>
                  <a:srgbClr val="FF0000"/>
                </a:solidFill>
              </a:rPr>
              <a:t>Dnes incident mezi osobami sdílejícími společné obydlí </a:t>
            </a:r>
            <a:r>
              <a:rPr lang="cs-CZ" sz="1600" dirty="0">
                <a:solidFill>
                  <a:srgbClr val="000000"/>
                </a:solidFill>
              </a:rPr>
              <a:t>- při šetření podnětu a získávání základních informací o incidentu mezi osobami sdílejícími společné obydlí </a:t>
            </a:r>
            <a:r>
              <a:rPr lang="cs-CZ" sz="1600" b="1" dirty="0">
                <a:solidFill>
                  <a:srgbClr val="000000"/>
                </a:solidFill>
              </a:rPr>
              <a:t>policista zjišťuje přítomnost různých forem násilí a informace potřebné k vyhodnocení nebezpečnosti jednání osob sdílejících společné obydlí.</a:t>
            </a:r>
          </a:p>
          <a:p>
            <a:pPr lvl="0" algn="just"/>
            <a:r>
              <a:rPr lang="cs-CZ" sz="1600" b="1" dirty="0">
                <a:solidFill>
                  <a:srgbClr val="000000"/>
                </a:solidFill>
              </a:rPr>
              <a:t>Hlavním důvodem pro vykázání vždy bylo a bude riziko nebezpečného útoku.</a:t>
            </a:r>
          </a:p>
          <a:p>
            <a:pPr lvl="0" algn="just"/>
            <a:endParaRPr lang="cs-CZ" sz="1800" strike="sngStrike" dirty="0">
              <a:solidFill>
                <a:srgbClr val="000000"/>
              </a:solidFill>
            </a:endParaRPr>
          </a:p>
          <a:p>
            <a:pPr algn="just"/>
            <a:endParaRPr lang="cs-CZ" sz="1800" dirty="0"/>
          </a:p>
          <a:p>
            <a:pPr algn="just"/>
            <a:r>
              <a:rPr lang="cs-CZ" sz="1800" dirty="0"/>
              <a:t>,</a:t>
            </a:r>
          </a:p>
          <a:p>
            <a:r>
              <a:rPr lang="cs-CZ" sz="1800" dirty="0"/>
              <a:t> </a:t>
            </a:r>
          </a:p>
          <a:p>
            <a:endParaRPr lang="cs-CZ" sz="1800" dirty="0"/>
          </a:p>
        </p:txBody>
      </p:sp>
      <p:sp>
        <p:nvSpPr>
          <p:cNvPr id="4" name="Zástupný symbol pro datum 3"/>
          <p:cNvSpPr>
            <a:spLocks noGrp="1"/>
          </p:cNvSpPr>
          <p:nvPr>
            <p:ph type="dt" sz="half" idx="10"/>
          </p:nvPr>
        </p:nvSpPr>
        <p:spPr/>
        <p:txBody>
          <a:bodyPr/>
          <a:lstStyle/>
          <a:p>
            <a:pPr>
              <a:defRPr/>
            </a:pPr>
            <a:fld id="{E361FD10-121B-4E85-980F-433F184C4898}" type="datetime1">
              <a:rPr lang="cs-CZ" altLang="cs-CZ" smtClean="0"/>
              <a:t>02.12.2025</a:t>
            </a:fld>
            <a:endParaRPr lang="cs-CZ" altLang="cs-CZ" dirty="0"/>
          </a:p>
        </p:txBody>
      </p:sp>
      <p:sp>
        <p:nvSpPr>
          <p:cNvPr id="5" name="Zástupný symbol pro zápatí 4"/>
          <p:cNvSpPr>
            <a:spLocks noGrp="1"/>
          </p:cNvSpPr>
          <p:nvPr>
            <p:ph type="ftr" sz="quarter" idx="11"/>
          </p:nvPr>
        </p:nvSpPr>
        <p:spPr>
          <a:xfrm>
            <a:off x="1763688" y="6117248"/>
            <a:ext cx="4679950" cy="187325"/>
          </a:xfrm>
        </p:spPr>
        <p:txBody>
          <a:bodyPr/>
          <a:lstStyle/>
          <a:p>
            <a:pPr>
              <a:defRPr/>
            </a:pPr>
            <a:r>
              <a:rPr lang="cs-CZ" altLang="cs-CZ" dirty="0"/>
              <a:t>Role OSPOD  v trestním řízení a spolupráce s PČR v případech domácího násilí</a:t>
            </a:r>
          </a:p>
        </p:txBody>
      </p:sp>
      <p:sp>
        <p:nvSpPr>
          <p:cNvPr id="6" name="Zástupný symbol pro číslo snímku 5"/>
          <p:cNvSpPr>
            <a:spLocks noGrp="1"/>
          </p:cNvSpPr>
          <p:nvPr>
            <p:ph type="sldNum" sz="quarter" idx="12"/>
          </p:nvPr>
        </p:nvSpPr>
        <p:spPr/>
        <p:txBody>
          <a:bodyPr/>
          <a:lstStyle/>
          <a:p>
            <a:pPr>
              <a:defRPr/>
            </a:pPr>
            <a:fld id="{9027781D-EEE0-45D2-A87F-55C0570DC149}" type="slidenum">
              <a:rPr lang="cs-CZ" altLang="cs-CZ" smtClean="0"/>
              <a:pPr>
                <a:defRPr/>
              </a:pPr>
              <a:t>9</a:t>
            </a:fld>
            <a:endParaRPr lang="cs-CZ" altLang="cs-CZ" dirty="0"/>
          </a:p>
        </p:txBody>
      </p:sp>
    </p:spTree>
    <p:extLst>
      <p:ext uri="{BB962C8B-B14F-4D97-AF65-F5344CB8AC3E}">
        <p14:creationId xmlns:p14="http://schemas.microsoft.com/office/powerpoint/2010/main" val="2202515222"/>
      </p:ext>
    </p:extLst>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B7B6B7"/>
      </a:lt2>
      <a:accent1>
        <a:srgbClr val="3B7EA9"/>
      </a:accent1>
      <a:accent2>
        <a:srgbClr val="3F94D3"/>
      </a:accent2>
      <a:accent3>
        <a:srgbClr val="FFFFFF"/>
      </a:accent3>
      <a:accent4>
        <a:srgbClr val="000000"/>
      </a:accent4>
      <a:accent5>
        <a:srgbClr val="AFC0D1"/>
      </a:accent5>
      <a:accent6>
        <a:srgbClr val="3886BF"/>
      </a:accent6>
      <a:hlink>
        <a:srgbClr val="A8C8EB"/>
      </a:hlink>
      <a:folHlink>
        <a:srgbClr val="368E2B"/>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ýchozí návrh 1">
        <a:dk1>
          <a:srgbClr val="000000"/>
        </a:dk1>
        <a:lt1>
          <a:srgbClr val="FFFFFF"/>
        </a:lt1>
        <a:dk2>
          <a:srgbClr val="000000"/>
        </a:dk2>
        <a:lt2>
          <a:srgbClr val="B7B6B7"/>
        </a:lt2>
        <a:accent1>
          <a:srgbClr val="3B7EA9"/>
        </a:accent1>
        <a:accent2>
          <a:srgbClr val="3F94D3"/>
        </a:accent2>
        <a:accent3>
          <a:srgbClr val="FFFFFF"/>
        </a:accent3>
        <a:accent4>
          <a:srgbClr val="000000"/>
        </a:accent4>
        <a:accent5>
          <a:srgbClr val="AFC0D1"/>
        </a:accent5>
        <a:accent6>
          <a:srgbClr val="3886BF"/>
        </a:accent6>
        <a:hlink>
          <a:srgbClr val="A8C8EB"/>
        </a:hlink>
        <a:folHlink>
          <a:srgbClr val="368E2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 [režim kompatibility]" id="{D261B38C-84FD-41D6-B1D4-5F5EC4FE4E0C}" vid="{9BF9DB40-CACB-4939-A992-899970B9DDC6}"/>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DEF8E87D92CF44E9FA75C8D86BCFD62" ma:contentTypeVersion="2" ma:contentTypeDescription="Vytvoří nový dokument" ma:contentTypeScope="" ma:versionID="6dfdd2d259fc85b22f4a055799e37325">
  <xsd:schema xmlns:xsd="http://www.w3.org/2001/XMLSchema" xmlns:xs="http://www.w3.org/2001/XMLSchema" xmlns:p="http://schemas.microsoft.com/office/2006/metadata/properties" xmlns:ns2="f1ae59ee-3414-4d49-a0bd-a54bb81ae86c" targetNamespace="http://schemas.microsoft.com/office/2006/metadata/properties" ma:root="true" ma:fieldsID="74eaf91351eb2b9ea44340715e3c65d7" ns2:_="">
    <xsd:import namespace="f1ae59ee-3414-4d49-a0bd-a54bb81ae86c"/>
    <xsd:element name="properties">
      <xsd:complexType>
        <xsd:sequence>
          <xsd:element name="documentManagement">
            <xsd:complexType>
              <xsd:all>
                <xsd:element ref="ns2:poznamka" minOccurs="0"/>
                <xsd:element ref="ns2:pozn_x00e1_mk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e59ee-3414-4d49-a0bd-a54bb81ae86c" elementFormDefault="qualified">
    <xsd:import namespace="http://schemas.microsoft.com/office/2006/documentManagement/types"/>
    <xsd:import namespace="http://schemas.microsoft.com/office/infopath/2007/PartnerControls"/>
    <xsd:element name="poznamka" ma:index="8" nillable="true" ma:displayName="poznamka" ma:internalName="poznamka">
      <xsd:simpleType>
        <xsd:restriction base="dms:Text"/>
      </xsd:simpleType>
    </xsd:element>
    <xsd:element name="pozn_x00e1_mka" ma:index="9" nillable="true" ma:displayName="poznámka" ma:internalName="pozn_x00e1_mka">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181A1E-4257-4E52-AD28-A82FD85DED92}">
  <ds:schemaRefs>
    <ds:schemaRef ds:uri="http://schemas.microsoft.com/sharepoint/v3/contenttype/forms"/>
  </ds:schemaRefs>
</ds:datastoreItem>
</file>

<file path=customXml/itemProps2.xml><?xml version="1.0" encoding="utf-8"?>
<ds:datastoreItem xmlns:ds="http://schemas.openxmlformats.org/officeDocument/2006/customXml" ds:itemID="{997A85F4-9C92-4866-8641-3AE6F522ED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ae59ee-3414-4d49-a0bd-a54bb81ae8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Prezentace Zuzka</Template>
  <TotalTime>6846</TotalTime>
  <Words>5987</Words>
  <Application>Microsoft Office PowerPoint</Application>
  <PresentationFormat>Předvádění na obrazovce (4:3)</PresentationFormat>
  <Paragraphs>450</Paragraphs>
  <Slides>44</Slides>
  <Notes>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44</vt:i4>
      </vt:variant>
    </vt:vector>
  </HeadingPairs>
  <TitlesOfParts>
    <vt:vector size="49" baseType="lpstr">
      <vt:lpstr>Arial</vt:lpstr>
      <vt:lpstr>Calibri</vt:lpstr>
      <vt:lpstr>Times New Roman</vt:lpstr>
      <vt:lpstr>Wingdings</vt:lpstr>
      <vt:lpstr>Výchozí návrh</vt:lpstr>
      <vt:lpstr>  Role OSPOD v trestním řízení a spolupráce  PČR v problematice domácího násilí  </vt:lpstr>
      <vt:lpstr>Kompetence OSPOD a PČR v rámci trestního řízení</vt:lpstr>
      <vt:lpstr>Pilíře ochrany před domácím násilím</vt:lpstr>
      <vt:lpstr>Vymezení pojmu „Domácí násilí“</vt:lpstr>
      <vt:lpstr>Novela zákona č. 89/2012 Sb., ​  s účinností od 1.7.2025​</vt:lpstr>
      <vt:lpstr>Novela zákona č. 273/2008 Sb.,​ o Policii České republiky​ s účinností od 1.7.2025​</vt:lpstr>
      <vt:lpstr>IAŘ  pracovní skupina – metodici KŘP(od 9/2024) </vt:lpstr>
      <vt:lpstr>Dopady novel na aplikační praxi PČR</vt:lpstr>
      <vt:lpstr>Pojmy</vt:lpstr>
      <vt:lpstr>Prezentace aplikace PowerPoint</vt:lpstr>
      <vt:lpstr>Prezentace aplikace PowerPoint</vt:lpstr>
      <vt:lpstr>Prezentace aplikace PowerPoint</vt:lpstr>
      <vt:lpstr>Prezentace aplikace PowerPoint</vt:lpstr>
      <vt:lpstr>Dlouhodobost/opakovanost</vt:lpstr>
      <vt:lpstr>Rozdělené role</vt:lpstr>
      <vt:lpstr> </vt:lpstr>
      <vt:lpstr>Vykázání osoby ze  společného obydlí </vt:lpstr>
      <vt:lpstr>Vyhodnocení hrozby nebezpečného útoku</vt:lpstr>
      <vt:lpstr>Vyhodnocení hrozby zvlášť závažného útoku </vt:lpstr>
      <vt:lpstr>Vykázání – zbraně</vt:lpstr>
      <vt:lpstr>Další postup po vykázání</vt:lpstr>
      <vt:lpstr>Projekt POOD - Posílení občanskoprávní ochrany dětí</vt:lpstr>
      <vt:lpstr>POOD</vt:lpstr>
      <vt:lpstr> Součinnost, předávání informací, oznamovací povinnost </vt:lpstr>
      <vt:lpstr>Zdroje, ze kterých vyplývají vzájemné povinnosti PČR a OSPOD</vt:lpstr>
      <vt:lpstr> Trestní řád č. 141/1961 Sb.  </vt:lpstr>
      <vt:lpstr> § 102 </vt:lpstr>
      <vt:lpstr>§ 102</vt:lpstr>
      <vt:lpstr> Zákon č. 273/2008 Sb. o Policii České republiky </vt:lpstr>
      <vt:lpstr>   Zákon č. 273/2008 Sb. o Policii České republiky Hlava VII – Vykázání (§44-47)  </vt:lpstr>
      <vt:lpstr>  Zákon č. 273/2008 Sb. o Policii České republiky Hlava VII – Vykázání (§44-47)  </vt:lpstr>
      <vt:lpstr> Zákon č. 273/2008 Sb. o Policii České republiky </vt:lpstr>
      <vt:lpstr>  Zákon č. 45/2013 Sb., o obětech trestných činů  </vt:lpstr>
      <vt:lpstr> Interní zdroje, ze kterých vyplývají vzájemné povinnosti PČR a OSPOD  </vt:lpstr>
      <vt:lpstr> Pokyn Policejního prezidenta č. 103/2013 o plnění některých úkolů policejních orgánů Policie České republiky v trestním řízení </vt:lpstr>
      <vt:lpstr>   Pokyn policejního prezidenta č. 268/2020 o činnosti na úseku mládeže  </vt:lpstr>
      <vt:lpstr> Pokyn policejního prezidenta č. 268/2020 o činnosti na úseku mládeže </vt:lpstr>
      <vt:lpstr>Pokyn policejního prezidenta č. 268/2020 o činnosti na úseku mládeže</vt:lpstr>
      <vt:lpstr>Pokyn policejního prezidenta č. 268/2020 o činnosti na úseku mládeže</vt:lpstr>
      <vt:lpstr> Pokyn Policejního prezidenta č. 95/2025 o postupu při řešení incidentů se znaky domácího násilí </vt:lpstr>
      <vt:lpstr>Dítě  jako poškozený, svědek, oběť - prověřování podezření na spáchání trestného činu proti dítěti  </vt:lpstr>
      <vt:lpstr>Dítě  jako poškozený, svědek, oběť - prověřování podezření na spáchání trestného činu proti dítěti </vt:lpstr>
      <vt:lpstr>Dítě  jako poškozený, svědek, oběť - prověřování podezření na spáchání trestného činu proti dítěti  </vt:lpstr>
      <vt:lpstr>Prezentace aplikace PowerPoint</vt:lpstr>
    </vt:vector>
  </TitlesOfParts>
  <Company>Policie ČR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Jsme v tom společně! K</dc:title>
  <dc:creator>Martina  Petrovičová</dc:creator>
  <cp:lastModifiedBy>Khollová Petra Mgr. (MPSV)</cp:lastModifiedBy>
  <cp:revision>232</cp:revision>
  <cp:lastPrinted>2025-11-27T12:18:49Z</cp:lastPrinted>
  <dcterms:created xsi:type="dcterms:W3CDTF">2021-10-04T09:09:26Z</dcterms:created>
  <dcterms:modified xsi:type="dcterms:W3CDTF">2025-12-02T16:24:36Z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oznamka">
    <vt:lpwstr/>
  </property>
  <property fmtid="{D5CDD505-2E9C-101B-9397-08002B2CF9AE}" pid="3" name="poznámka">
    <vt:lpwstr/>
  </property>
</Properties>
</file>